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92" r:id="rId3"/>
    <p:sldId id="294" r:id="rId4"/>
    <p:sldId id="295" r:id="rId5"/>
    <p:sldId id="257" r:id="rId6"/>
    <p:sldId id="296" r:id="rId7"/>
    <p:sldId id="275" r:id="rId8"/>
    <p:sldId id="261" r:id="rId9"/>
    <p:sldId id="258" r:id="rId10"/>
    <p:sldId id="300" r:id="rId11"/>
    <p:sldId id="302" r:id="rId12"/>
    <p:sldId id="303" r:id="rId13"/>
    <p:sldId id="260" r:id="rId14"/>
    <p:sldId id="297" r:id="rId15"/>
    <p:sldId id="264" r:id="rId16"/>
    <p:sldId id="268" r:id="rId17"/>
    <p:sldId id="271" r:id="rId18"/>
    <p:sldId id="298" r:id="rId19"/>
    <p:sldId id="274" r:id="rId20"/>
    <p:sldId id="304" r:id="rId21"/>
    <p:sldId id="305" r:id="rId22"/>
    <p:sldId id="306" r:id="rId23"/>
    <p:sldId id="280" r:id="rId24"/>
    <p:sldId id="307" r:id="rId25"/>
    <p:sldId id="308" r:id="rId26"/>
    <p:sldId id="309" r:id="rId27"/>
  </p:sldIdLst>
  <p:sldSz cx="9144000" cy="5143500" type="screen16x9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Fira Sans Extra Condensed" panose="020B0604020202020204" charset="0"/>
      <p:regular r:id="rId33"/>
      <p:bold r:id="rId34"/>
      <p:italic r:id="rId35"/>
      <p:boldItalic r:id="rId36"/>
    </p:embeddedFont>
    <p:embeddedFont>
      <p:font typeface="Vrinda" panose="020B0502040204020203" pitchFamily="34" charset="0"/>
      <p:regular r:id="rId37"/>
      <p:bold r:id="rId38"/>
    </p:embeddedFont>
    <p:embeddedFont>
      <p:font typeface="Fira Sans Extra Condensed SemiBold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wnloads\Chrome\New%20folder\office_final%20project2-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[office_final project2-1.xlsx]1.C!PivotTable1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3140656538221824"/>
          <c:y val="0.10356440575398596"/>
          <c:w val="0.6623549806640886"/>
          <c:h val="0.91862400591825411"/>
        </c:manualLayout>
      </c:layout>
      <c:pieChart>
        <c:varyColors val="1"/>
        <c:ser>
          <c:idx val="0"/>
          <c:order val="0"/>
          <c:tx>
            <c:strRef>
              <c:f>'1.C'!$L$5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50800" dist="50800" algn="ctr" rotWithShape="0">
                <a:srgbClr val="000000">
                  <a:alpha val="43137"/>
                </a:srgb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prstMaterial="matte">
              <a:bevelB/>
            </a:sp3d>
          </c:spPr>
          <c:explosion val="4"/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CB7-4853-9DF1-6C2D4AAE5C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CB7-4853-9DF1-6C2D4AAE5C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CB7-4853-9DF1-6C2D4AAE5C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6CB7-4853-9DF1-6C2D4AAE5C5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6CB7-4853-9DF1-6C2D4AAE5C5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CB7-4853-9DF1-6C2D4AAE5C5F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BE6FE15A-D818-450E-BB13-C61FFEDB4310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</a:p>
                  <a:p>
                    <a:fld id="{066D1CB4-0E37-46AC-9AAE-ECCA86A54FBF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81E3B382-0665-4943-B6C3-41199C5D094B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</a:t>
                    </a:r>
                  </a:p>
                  <a:p>
                    <a:r>
                      <a:rPr lang="en-US" baseline="0" dirty="0"/>
                      <a:t> </a:t>
                    </a:r>
                    <a:fld id="{4F4CA29A-C666-4806-BFFF-B3A19E604890}" type="VALUE">
                      <a:rPr lang="en-US" baseline="0"/>
                      <a:pPr/>
                      <a:t>[VALUE]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10244998545737857"/>
                  <c:y val="-0.11661873133252462"/>
                </c:manualLayout>
              </c:layout>
              <c:tx>
                <c:rich>
                  <a:bodyPr/>
                  <a:lstStyle/>
                  <a:p>
                    <a:fld id="{D2741909-69BB-4507-AD06-947A72C22A54}" type="CATEGORYNAME">
                      <a:rPr lang="en-US" b="1"/>
                      <a:pPr/>
                      <a:t>[CATEGORY NAME]</a:t>
                    </a:fld>
                    <a:r>
                      <a:rPr lang="en-US" b="1" baseline="0" dirty="0"/>
                      <a:t>, </a:t>
                    </a:r>
                  </a:p>
                  <a:p>
                    <a:fld id="{ABFDD962-EF7E-4E2F-84EC-3A31D11E9AF4}" type="VALUE">
                      <a:rPr lang="en-US" b="1" baseline="0"/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67D9DD70-A5E7-4FEC-AB29-DF963693F1DD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</a:p>
                  <a:p>
                    <a:fld id="{AACEE6B4-6F3F-48C3-A5D7-7E79BBDCD8EA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0.11963153350449147"/>
                  <c:y val="0.14261293700008371"/>
                </c:manualLayout>
              </c:layout>
              <c:tx>
                <c:rich>
                  <a:bodyPr/>
                  <a:lstStyle/>
                  <a:p>
                    <a:fld id="{3728B6B7-E3C9-44BF-BF92-CAB3B804BEC6}" type="CATEGORYNAME">
                      <a:rPr lang="en-US" b="1"/>
                      <a:pPr/>
                      <a:t>[CATEGORY NAME]</a:t>
                    </a:fld>
                    <a:r>
                      <a:rPr lang="en-US" b="1" baseline="0"/>
                      <a:t>,</a:t>
                    </a:r>
                  </a:p>
                  <a:p>
                    <a:r>
                      <a:rPr lang="en-US" b="1" baseline="0"/>
                      <a:t> </a:t>
                    </a:r>
                    <a:fld id="{7BC19C40-EA7A-4346-A36C-D5C21672CEF8}" type="VALUE">
                      <a:rPr lang="en-US" b="1" baseline="0"/>
                      <a:pPr/>
                      <a:t>[VALUE]</a:t>
                    </a:fld>
                    <a:endParaRPr lang="en-US" b="1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'1.C'!$K$6:$K$12</c:f>
              <c:strCache>
                <c:ptCount val="6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Rajshahi</c:v>
                </c:pt>
                <c:pt idx="5">
                  <c:v>Sylhet</c:v>
                </c:pt>
              </c:strCache>
            </c:strRef>
          </c:cat>
          <c:val>
            <c:numRef>
              <c:f>'1.C'!$L$6:$L$12</c:f>
              <c:numCache>
                <c:formatCode>General</c:formatCode>
                <c:ptCount val="6"/>
                <c:pt idx="0">
                  <c:v>5010000</c:v>
                </c:pt>
                <c:pt idx="1">
                  <c:v>4340000</c:v>
                </c:pt>
                <c:pt idx="2">
                  <c:v>5850000</c:v>
                </c:pt>
                <c:pt idx="3">
                  <c:v>4110000</c:v>
                </c:pt>
                <c:pt idx="4">
                  <c:v>4760000</c:v>
                </c:pt>
                <c:pt idx="5">
                  <c:v>4600000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B7-4853-9DF1-6C2D4AAE5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[office_final project2-1.xlsx]1.D!PivotTable2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'1.D'!$A$4:$A$8</c:f>
              <c:strCache>
                <c:ptCount val="4"/>
                <c:pt idx="0">
                  <c:v>Desktop</c:v>
                </c:pt>
                <c:pt idx="1">
                  <c:v>Laptop</c:v>
                </c:pt>
                <c:pt idx="2">
                  <c:v>Smartphone</c:v>
                </c:pt>
                <c:pt idx="3">
                  <c:v>Tablet</c:v>
                </c:pt>
              </c:strCache>
            </c:strRef>
          </c:cat>
          <c:val>
            <c:numRef>
              <c:f>'1.D'!$B$4:$B$8</c:f>
              <c:numCache>
                <c:formatCode>General</c:formatCode>
                <c:ptCount val="4"/>
                <c:pt idx="0">
                  <c:v>6950000</c:v>
                </c:pt>
                <c:pt idx="1">
                  <c:v>12250000</c:v>
                </c:pt>
                <c:pt idx="2">
                  <c:v>6150000</c:v>
                </c:pt>
                <c:pt idx="3">
                  <c:v>3320000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26-44C2-B840-6983B5E51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84592"/>
        <c:axId val="167285152"/>
      </c:barChart>
      <c:catAx>
        <c:axId val="16728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85152"/>
        <c:crosses val="autoZero"/>
        <c:auto val="1"/>
        <c:lblAlgn val="ctr"/>
        <c:lblOffset val="100"/>
        <c:noMultiLvlLbl val="0"/>
      </c:catAx>
      <c:valAx>
        <c:axId val="1672851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28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3337227505315553E-2"/>
          <c:y val="3.2847464586327244E-2"/>
          <c:w val="0.90182597724245894"/>
          <c:h val="0.86210951202440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'3.A&amp;B'!$B$69</c:f>
              <c:strCache>
                <c:ptCount val="1"/>
                <c:pt idx="0">
                  <c:v>Total product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'3.A&amp;B'!$A$70:$A$72</c:f>
              <c:strCache>
                <c:ptCount val="3"/>
                <c:pt idx="0">
                  <c:v>January</c:v>
                </c:pt>
                <c:pt idx="1">
                  <c:v>March</c:v>
                </c:pt>
                <c:pt idx="2">
                  <c:v>February</c:v>
                </c:pt>
              </c:strCache>
            </c:strRef>
          </c:cat>
          <c:val>
            <c:numRef>
              <c:f>'3.A&amp;B'!$B$70:$B$72</c:f>
              <c:numCache>
                <c:formatCode>General</c:formatCode>
                <c:ptCount val="3"/>
                <c:pt idx="0">
                  <c:v>205</c:v>
                </c:pt>
                <c:pt idx="1">
                  <c:v>236</c:v>
                </c:pt>
                <c:pt idx="2">
                  <c:v>244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87392"/>
        <c:axId val="167287952"/>
      </c:barChart>
      <c:catAx>
        <c:axId val="16728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87952"/>
        <c:crosses val="autoZero"/>
        <c:auto val="1"/>
        <c:lblAlgn val="ctr"/>
        <c:lblOffset val="100"/>
        <c:noMultiLvlLbl val="0"/>
      </c:catAx>
      <c:valAx>
        <c:axId val="167287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28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76102874528072"/>
          <c:y val="0.1294269572235674"/>
          <c:w val="0.87521694923269722"/>
          <c:h val="0.72935806752969434"/>
        </c:manualLayout>
      </c:layout>
      <c:lineChart>
        <c:grouping val="standard"/>
        <c:varyColors val="0"/>
        <c:ser>
          <c:idx val="0"/>
          <c:order val="0"/>
          <c:tx>
            <c:strRef>
              <c:f>'4'!$B$3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'4'!$B$4:$B$15</c:f>
              <c:numCache>
                <c:formatCode>General</c:formatCode>
                <c:ptCount val="12"/>
                <c:pt idx="0">
                  <c:v>9288500</c:v>
                </c:pt>
                <c:pt idx="1">
                  <c:v>9744300</c:v>
                </c:pt>
                <c:pt idx="2">
                  <c:v>8904700</c:v>
                </c:pt>
                <c:pt idx="3">
                  <c:v>7345200</c:v>
                </c:pt>
                <c:pt idx="4">
                  <c:v>8987000</c:v>
                </c:pt>
                <c:pt idx="5">
                  <c:v>5215400</c:v>
                </c:pt>
                <c:pt idx="6">
                  <c:v>9976500</c:v>
                </c:pt>
                <c:pt idx="7">
                  <c:v>7976700</c:v>
                </c:pt>
                <c:pt idx="8">
                  <c:v>9879000</c:v>
                </c:pt>
                <c:pt idx="9">
                  <c:v>6234800</c:v>
                </c:pt>
                <c:pt idx="10">
                  <c:v>4534800</c:v>
                </c:pt>
                <c:pt idx="11">
                  <c:v>8348700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'4'!$C$3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'4'!$C$4:$C$15</c:f>
              <c:numCache>
                <c:formatCode>General</c:formatCode>
                <c:ptCount val="12"/>
                <c:pt idx="0">
                  <c:v>8750000</c:v>
                </c:pt>
                <c:pt idx="1">
                  <c:v>9920000</c:v>
                </c:pt>
                <c:pt idx="2">
                  <c:v>10000000</c:v>
                </c:pt>
                <c:pt idx="3">
                  <c:v>7957400</c:v>
                </c:pt>
                <c:pt idx="4">
                  <c:v>9876500</c:v>
                </c:pt>
                <c:pt idx="5">
                  <c:v>5164500</c:v>
                </c:pt>
                <c:pt idx="6">
                  <c:v>11543600</c:v>
                </c:pt>
                <c:pt idx="7">
                  <c:v>8087900</c:v>
                </c:pt>
                <c:pt idx="8">
                  <c:v>9969800</c:v>
                </c:pt>
                <c:pt idx="9">
                  <c:v>7024000</c:v>
                </c:pt>
                <c:pt idx="10">
                  <c:v>4809300</c:v>
                </c:pt>
                <c:pt idx="11">
                  <c:v>8834800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'4'!$D$3</c:f>
              <c:strCache>
                <c:ptCount val="1"/>
                <c:pt idx="0">
                  <c:v>Profit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2D05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'4'!$D$4:$D$15</c:f>
              <c:numCache>
                <c:formatCode>General</c:formatCode>
                <c:ptCount val="12"/>
                <c:pt idx="0">
                  <c:v>-538500</c:v>
                </c:pt>
                <c:pt idx="1">
                  <c:v>175700</c:v>
                </c:pt>
                <c:pt idx="2">
                  <c:v>1095300</c:v>
                </c:pt>
                <c:pt idx="3">
                  <c:v>612200</c:v>
                </c:pt>
                <c:pt idx="4">
                  <c:v>889500</c:v>
                </c:pt>
                <c:pt idx="5">
                  <c:v>-50900</c:v>
                </c:pt>
                <c:pt idx="6">
                  <c:v>1567100</c:v>
                </c:pt>
                <c:pt idx="7">
                  <c:v>111200</c:v>
                </c:pt>
                <c:pt idx="8">
                  <c:v>90800</c:v>
                </c:pt>
                <c:pt idx="9">
                  <c:v>789200</c:v>
                </c:pt>
                <c:pt idx="10">
                  <c:v>274500</c:v>
                </c:pt>
                <c:pt idx="11">
                  <c:v>486100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614832"/>
        <c:axId val="168615392"/>
      </c:lineChart>
      <c:catAx>
        <c:axId val="16861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6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92"/>
        <c:crosses val="autoZero"/>
        <c:auto val="1"/>
        <c:lblAlgn val="ctr"/>
        <c:lblOffset val="100"/>
        <c:noMultiLvlLbl val="0"/>
      </c:catAx>
      <c:valAx>
        <c:axId val="168615392"/>
        <c:scaling>
          <c:orientation val="minMax"/>
          <c:max val="1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815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92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0da56bb78_1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0da56bb78_1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4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b0da56bb78_1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b0da56bb78_1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7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090fff0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090fff0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72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0da56bb78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0da56bb78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64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090fff0c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090fff0c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2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90fff0c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90fff0c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090fff0c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090fff0c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7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090fff0c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090fff0c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2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0da56bb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0da56bb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06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0da56bb78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b0da56bb78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363372" y="1076003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Welcome to our presentation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81" y="506195"/>
            <a:ext cx="3798519" cy="3798519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702190" y="1971585"/>
            <a:ext cx="12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Next</a:t>
            </a:r>
          </a:p>
          <a:p>
            <a:pPr algn="ctr"/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Big</a:t>
            </a:r>
            <a:endParaRPr lang="en-US" sz="2400" b="1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Thing</a:t>
            </a:r>
          </a:p>
        </p:txBody>
      </p:sp>
    </p:spTree>
    <p:extLst>
      <p:ext uri="{BB962C8B-B14F-4D97-AF65-F5344CB8AC3E}">
        <p14:creationId xmlns:p14="http://schemas.microsoft.com/office/powerpoint/2010/main" val="4042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81" y="506195"/>
            <a:ext cx="3798519" cy="3798519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814731" y="1976511"/>
            <a:ext cx="128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Galaxy vivo Y10 pro</a:t>
            </a:r>
            <a:endParaRPr lang="en-US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Samsung_Galaxy_Unpacked_2022__Official_Trailer(72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136" y="581171"/>
            <a:ext cx="7077612" cy="3981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318" y="1997612"/>
            <a:ext cx="745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Galaxy vivo Y10 pro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55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/>
        </p:nvSpPr>
        <p:spPr>
          <a:xfrm rot="6833577">
            <a:off x="6960554" y="3350922"/>
            <a:ext cx="2668781" cy="2186493"/>
          </a:xfrm>
          <a:custGeom>
            <a:avLst/>
            <a:gdLst>
              <a:gd name="connsiteX0" fmla="*/ 0 w 1651304"/>
              <a:gd name="connsiteY0" fmla="*/ 555674 h 555674"/>
              <a:gd name="connsiteX1" fmla="*/ 825652 w 1651304"/>
              <a:gd name="connsiteY1" fmla="*/ 0 h 555674"/>
              <a:gd name="connsiteX2" fmla="*/ 1651304 w 1651304"/>
              <a:gd name="connsiteY2" fmla="*/ 555674 h 555674"/>
              <a:gd name="connsiteX3" fmla="*/ 0 w 1651304"/>
              <a:gd name="connsiteY3" fmla="*/ 555674 h 555674"/>
              <a:gd name="connsiteX0" fmla="*/ 0 w 1601790"/>
              <a:gd name="connsiteY0" fmla="*/ 555674 h 1120464"/>
              <a:gd name="connsiteX1" fmla="*/ 825652 w 1601790"/>
              <a:gd name="connsiteY1" fmla="*/ 0 h 1120464"/>
              <a:gd name="connsiteX2" fmla="*/ 1601790 w 1601790"/>
              <a:gd name="connsiteY2" fmla="*/ 1120464 h 1120464"/>
              <a:gd name="connsiteX3" fmla="*/ 0 w 1601790"/>
              <a:gd name="connsiteY3" fmla="*/ 555674 h 1120464"/>
              <a:gd name="connsiteX0" fmla="*/ 0 w 1555900"/>
              <a:gd name="connsiteY0" fmla="*/ 555674 h 1166285"/>
              <a:gd name="connsiteX1" fmla="*/ 825652 w 1555900"/>
              <a:gd name="connsiteY1" fmla="*/ 0 h 1166285"/>
              <a:gd name="connsiteX2" fmla="*/ 1555900 w 1555900"/>
              <a:gd name="connsiteY2" fmla="*/ 1166285 h 1166285"/>
              <a:gd name="connsiteX3" fmla="*/ 0 w 1555900"/>
              <a:gd name="connsiteY3" fmla="*/ 555674 h 1166285"/>
              <a:gd name="connsiteX0" fmla="*/ 0 w 1573153"/>
              <a:gd name="connsiteY0" fmla="*/ 541634 h 1166285"/>
              <a:gd name="connsiteX1" fmla="*/ 842905 w 1573153"/>
              <a:gd name="connsiteY1" fmla="*/ 0 h 1166285"/>
              <a:gd name="connsiteX2" fmla="*/ 1573153 w 1573153"/>
              <a:gd name="connsiteY2" fmla="*/ 1166285 h 1166285"/>
              <a:gd name="connsiteX3" fmla="*/ 0 w 1573153"/>
              <a:gd name="connsiteY3" fmla="*/ 541634 h 1166285"/>
              <a:gd name="connsiteX0" fmla="*/ 0 w 1637613"/>
              <a:gd name="connsiteY0" fmla="*/ 488275 h 1166285"/>
              <a:gd name="connsiteX1" fmla="*/ 907365 w 1637613"/>
              <a:gd name="connsiteY1" fmla="*/ 0 h 1166285"/>
              <a:gd name="connsiteX2" fmla="*/ 1637613 w 1637613"/>
              <a:gd name="connsiteY2" fmla="*/ 1166285 h 1166285"/>
              <a:gd name="connsiteX3" fmla="*/ 0 w 1637613"/>
              <a:gd name="connsiteY3" fmla="*/ 488275 h 1166285"/>
              <a:gd name="connsiteX0" fmla="*/ 0 w 1637613"/>
              <a:gd name="connsiteY0" fmla="*/ 488275 h 1166285"/>
              <a:gd name="connsiteX1" fmla="*/ 907365 w 1637613"/>
              <a:gd name="connsiteY1" fmla="*/ 0 h 1166285"/>
              <a:gd name="connsiteX2" fmla="*/ 1637613 w 1637613"/>
              <a:gd name="connsiteY2" fmla="*/ 1166285 h 1166285"/>
              <a:gd name="connsiteX3" fmla="*/ 0 w 1637613"/>
              <a:gd name="connsiteY3" fmla="*/ 488275 h 1166285"/>
              <a:gd name="connsiteX0" fmla="*/ 0 w 1962467"/>
              <a:gd name="connsiteY0" fmla="*/ 354658 h 1166285"/>
              <a:gd name="connsiteX1" fmla="*/ 1232219 w 1962467"/>
              <a:gd name="connsiteY1" fmla="*/ 0 h 1166285"/>
              <a:gd name="connsiteX2" fmla="*/ 1962467 w 1962467"/>
              <a:gd name="connsiteY2" fmla="*/ 1166285 h 1166285"/>
              <a:gd name="connsiteX3" fmla="*/ 0 w 1962467"/>
              <a:gd name="connsiteY3" fmla="*/ 354658 h 116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467" h="1166285">
                <a:moveTo>
                  <a:pt x="0" y="354658"/>
                </a:moveTo>
                <a:lnTo>
                  <a:pt x="1232219" y="0"/>
                </a:lnTo>
                <a:lnTo>
                  <a:pt x="1962467" y="1166285"/>
                </a:lnTo>
                <a:lnTo>
                  <a:pt x="0" y="3546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9718718">
            <a:off x="-734762" y="-442176"/>
            <a:ext cx="2821460" cy="1809260"/>
          </a:xfrm>
          <a:custGeom>
            <a:avLst/>
            <a:gdLst>
              <a:gd name="connsiteX0" fmla="*/ 0 w 1949261"/>
              <a:gd name="connsiteY0" fmla="*/ 665778 h 665778"/>
              <a:gd name="connsiteX1" fmla="*/ 974631 w 1949261"/>
              <a:gd name="connsiteY1" fmla="*/ 0 h 665778"/>
              <a:gd name="connsiteX2" fmla="*/ 1949261 w 1949261"/>
              <a:gd name="connsiteY2" fmla="*/ 665778 h 665778"/>
              <a:gd name="connsiteX3" fmla="*/ 0 w 1949261"/>
              <a:gd name="connsiteY3" fmla="*/ 665778 h 665778"/>
              <a:gd name="connsiteX0" fmla="*/ 0 w 1587076"/>
              <a:gd name="connsiteY0" fmla="*/ 977069 h 977069"/>
              <a:gd name="connsiteX1" fmla="*/ 612446 w 1587076"/>
              <a:gd name="connsiteY1" fmla="*/ 0 h 977069"/>
              <a:gd name="connsiteX2" fmla="*/ 1587076 w 1587076"/>
              <a:gd name="connsiteY2" fmla="*/ 665778 h 977069"/>
              <a:gd name="connsiteX3" fmla="*/ 0 w 1587076"/>
              <a:gd name="connsiteY3" fmla="*/ 977069 h 977069"/>
              <a:gd name="connsiteX0" fmla="*/ 0 w 1674355"/>
              <a:gd name="connsiteY0" fmla="*/ 977069 h 977069"/>
              <a:gd name="connsiteX1" fmla="*/ 612446 w 1674355"/>
              <a:gd name="connsiteY1" fmla="*/ 0 h 977069"/>
              <a:gd name="connsiteX2" fmla="*/ 1674355 w 1674355"/>
              <a:gd name="connsiteY2" fmla="*/ 603645 h 977069"/>
              <a:gd name="connsiteX3" fmla="*/ 0 w 1674355"/>
              <a:gd name="connsiteY3" fmla="*/ 977069 h 977069"/>
              <a:gd name="connsiteX0" fmla="*/ 0 w 1659715"/>
              <a:gd name="connsiteY0" fmla="*/ 977069 h 977069"/>
              <a:gd name="connsiteX1" fmla="*/ 612446 w 1659715"/>
              <a:gd name="connsiteY1" fmla="*/ 0 h 977069"/>
              <a:gd name="connsiteX2" fmla="*/ 1659715 w 1659715"/>
              <a:gd name="connsiteY2" fmla="*/ 627672 h 977069"/>
              <a:gd name="connsiteX3" fmla="*/ 0 w 1659715"/>
              <a:gd name="connsiteY3" fmla="*/ 977069 h 977069"/>
              <a:gd name="connsiteX0" fmla="*/ 0 w 1659715"/>
              <a:gd name="connsiteY0" fmla="*/ 977069 h 977069"/>
              <a:gd name="connsiteX1" fmla="*/ 612446 w 1659715"/>
              <a:gd name="connsiteY1" fmla="*/ 0 h 977069"/>
              <a:gd name="connsiteX2" fmla="*/ 1659715 w 1659715"/>
              <a:gd name="connsiteY2" fmla="*/ 627672 h 977069"/>
              <a:gd name="connsiteX3" fmla="*/ 0 w 1659715"/>
              <a:gd name="connsiteY3" fmla="*/ 977069 h 977069"/>
              <a:gd name="connsiteX0" fmla="*/ 0 w 1666755"/>
              <a:gd name="connsiteY0" fmla="*/ 977069 h 977069"/>
              <a:gd name="connsiteX1" fmla="*/ 612446 w 1666755"/>
              <a:gd name="connsiteY1" fmla="*/ 0 h 977069"/>
              <a:gd name="connsiteX2" fmla="*/ 1666755 w 1666755"/>
              <a:gd name="connsiteY2" fmla="*/ 656672 h 977069"/>
              <a:gd name="connsiteX3" fmla="*/ 0 w 1666755"/>
              <a:gd name="connsiteY3" fmla="*/ 977069 h 977069"/>
              <a:gd name="connsiteX0" fmla="*/ 0 w 1676421"/>
              <a:gd name="connsiteY0" fmla="*/ 977069 h 977069"/>
              <a:gd name="connsiteX1" fmla="*/ 612446 w 1676421"/>
              <a:gd name="connsiteY1" fmla="*/ 0 h 977069"/>
              <a:gd name="connsiteX2" fmla="*/ 1676421 w 1676421"/>
              <a:gd name="connsiteY2" fmla="*/ 654326 h 977069"/>
              <a:gd name="connsiteX3" fmla="*/ 0 w 1676421"/>
              <a:gd name="connsiteY3" fmla="*/ 977069 h 977069"/>
              <a:gd name="connsiteX0" fmla="*/ 0 w 1668068"/>
              <a:gd name="connsiteY0" fmla="*/ 990395 h 990395"/>
              <a:gd name="connsiteX1" fmla="*/ 604093 w 1668068"/>
              <a:gd name="connsiteY1" fmla="*/ 0 h 990395"/>
              <a:gd name="connsiteX2" fmla="*/ 1668068 w 1668068"/>
              <a:gd name="connsiteY2" fmla="*/ 654326 h 990395"/>
              <a:gd name="connsiteX3" fmla="*/ 0 w 1668068"/>
              <a:gd name="connsiteY3" fmla="*/ 990395 h 99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8068" h="990395">
                <a:moveTo>
                  <a:pt x="0" y="990395"/>
                </a:moveTo>
                <a:lnTo>
                  <a:pt x="604093" y="0"/>
                </a:lnTo>
                <a:lnTo>
                  <a:pt x="1668068" y="654326"/>
                </a:lnTo>
                <a:lnTo>
                  <a:pt x="0" y="9903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Home Appliances</a:t>
            </a:r>
            <a:endParaRPr dirty="0"/>
          </a:p>
        </p:txBody>
      </p:sp>
      <p:cxnSp>
        <p:nvCxnSpPr>
          <p:cNvPr id="281" name="Google Shape;281;p19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" name="Group 11"/>
          <p:cNvGrpSpPr/>
          <p:nvPr/>
        </p:nvGrpSpPr>
        <p:grpSpPr>
          <a:xfrm>
            <a:off x="204356" y="1330963"/>
            <a:ext cx="8478974" cy="2809460"/>
            <a:chOff x="204356" y="1330963"/>
            <a:chExt cx="8478974" cy="2809460"/>
          </a:xfrm>
        </p:grpSpPr>
        <p:grpSp>
          <p:nvGrpSpPr>
            <p:cNvPr id="11" name="Group 10"/>
            <p:cNvGrpSpPr/>
            <p:nvPr/>
          </p:nvGrpSpPr>
          <p:grpSpPr>
            <a:xfrm>
              <a:off x="204356" y="1330963"/>
              <a:ext cx="8478974" cy="2809460"/>
              <a:chOff x="204356" y="1330963"/>
              <a:chExt cx="8478974" cy="2809460"/>
            </a:xfrm>
          </p:grpSpPr>
          <p:grpSp>
            <p:nvGrpSpPr>
              <p:cNvPr id="284" name="Google Shape;284;p19"/>
              <p:cNvGrpSpPr/>
              <p:nvPr/>
            </p:nvGrpSpPr>
            <p:grpSpPr>
              <a:xfrm>
                <a:off x="223084" y="1330963"/>
                <a:ext cx="2792016" cy="1168763"/>
                <a:chOff x="616350" y="1337550"/>
                <a:chExt cx="2295900" cy="892200"/>
              </a:xfrm>
            </p:grpSpPr>
            <p:sp>
              <p:nvSpPr>
                <p:cNvPr id="285" name="Google Shape;285;p19"/>
                <p:cNvSpPr/>
                <p:nvPr/>
              </p:nvSpPr>
              <p:spPr>
                <a:xfrm>
                  <a:off x="616350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9"/>
                <p:cNvSpPr/>
                <p:nvPr/>
              </p:nvSpPr>
              <p:spPr>
                <a:xfrm>
                  <a:off x="703150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9"/>
                <p:cNvSpPr txBox="1"/>
                <p:nvPr/>
              </p:nvSpPr>
              <p:spPr>
                <a:xfrm>
                  <a:off x="1320211" y="1616934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Refrigerator 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11" name="Google Shape;311;p19"/>
              <p:cNvGrpSpPr/>
              <p:nvPr/>
            </p:nvGrpSpPr>
            <p:grpSpPr>
              <a:xfrm>
                <a:off x="6071106" y="3042676"/>
                <a:ext cx="2599764" cy="1097747"/>
                <a:chOff x="6228700" y="2587875"/>
                <a:chExt cx="2315754" cy="892200"/>
              </a:xfrm>
            </p:grpSpPr>
            <p:sp>
              <p:nvSpPr>
                <p:cNvPr id="312" name="Google Shape;312;p19"/>
                <p:cNvSpPr/>
                <p:nvPr/>
              </p:nvSpPr>
              <p:spPr>
                <a:xfrm>
                  <a:off x="6228700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6315500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 txBox="1"/>
                <p:nvPr/>
              </p:nvSpPr>
              <p:spPr>
                <a:xfrm>
                  <a:off x="7033654" y="2840614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Printer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16" name="Google Shape;316;p19"/>
                <p:cNvGrpSpPr/>
                <p:nvPr/>
              </p:nvGrpSpPr>
              <p:grpSpPr>
                <a:xfrm>
                  <a:off x="6443018" y="2867825"/>
                  <a:ext cx="335019" cy="332311"/>
                  <a:chOff x="-2310650" y="3958175"/>
                  <a:chExt cx="293825" cy="291450"/>
                </a:xfrm>
              </p:grpSpPr>
              <p:sp>
                <p:nvSpPr>
                  <p:cNvPr id="317" name="Google Shape;317;p19"/>
                  <p:cNvSpPr/>
                  <p:nvPr/>
                </p:nvSpPr>
                <p:spPr>
                  <a:xfrm>
                    <a:off x="-2310650" y="3958175"/>
                    <a:ext cx="185925" cy="1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7" h="4758" extrusionOk="0">
                        <a:moveTo>
                          <a:pt x="1009" y="1"/>
                        </a:moveTo>
                        <a:cubicBezTo>
                          <a:pt x="474" y="1"/>
                          <a:pt x="1" y="474"/>
                          <a:pt x="1" y="1009"/>
                        </a:cubicBezTo>
                        <a:lnTo>
                          <a:pt x="1" y="2395"/>
                        </a:lnTo>
                        <a:cubicBezTo>
                          <a:pt x="1" y="2931"/>
                          <a:pt x="474" y="3372"/>
                          <a:pt x="1009" y="3372"/>
                        </a:cubicBezTo>
                        <a:lnTo>
                          <a:pt x="1356" y="3372"/>
                        </a:lnTo>
                        <a:lnTo>
                          <a:pt x="1356" y="4412"/>
                        </a:lnTo>
                        <a:cubicBezTo>
                          <a:pt x="1356" y="4618"/>
                          <a:pt x="1518" y="4757"/>
                          <a:pt x="1692" y="4757"/>
                        </a:cubicBezTo>
                        <a:cubicBezTo>
                          <a:pt x="1784" y="4757"/>
                          <a:pt x="1878" y="4719"/>
                          <a:pt x="1954" y="4632"/>
                        </a:cubicBezTo>
                        <a:lnTo>
                          <a:pt x="3214" y="3372"/>
                        </a:lnTo>
                        <a:lnTo>
                          <a:pt x="3403" y="3372"/>
                        </a:lnTo>
                        <a:lnTo>
                          <a:pt x="3403" y="2364"/>
                        </a:lnTo>
                        <a:cubicBezTo>
                          <a:pt x="3403" y="1419"/>
                          <a:pt x="4160" y="663"/>
                          <a:pt x="5105" y="663"/>
                        </a:cubicBezTo>
                        <a:lnTo>
                          <a:pt x="7436" y="663"/>
                        </a:lnTo>
                        <a:cubicBezTo>
                          <a:pt x="7279" y="253"/>
                          <a:pt x="6932" y="1"/>
                          <a:pt x="649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19"/>
                  <p:cNvSpPr/>
                  <p:nvPr/>
                </p:nvSpPr>
                <p:spPr>
                  <a:xfrm>
                    <a:off x="-2309075" y="3992050"/>
                    <a:ext cx="292250" cy="25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0" h="10303" extrusionOk="0">
                        <a:moveTo>
                          <a:pt x="5042" y="1"/>
                        </a:moveTo>
                        <a:cubicBezTo>
                          <a:pt x="4506" y="1"/>
                          <a:pt x="4034" y="473"/>
                          <a:pt x="4034" y="1040"/>
                        </a:cubicBezTo>
                        <a:lnTo>
                          <a:pt x="4034" y="2395"/>
                        </a:lnTo>
                        <a:cubicBezTo>
                          <a:pt x="4034" y="2962"/>
                          <a:pt x="4506" y="3435"/>
                          <a:pt x="5042" y="3435"/>
                        </a:cubicBezTo>
                        <a:lnTo>
                          <a:pt x="6964" y="3435"/>
                        </a:lnTo>
                        <a:lnTo>
                          <a:pt x="7814" y="4254"/>
                        </a:lnTo>
                        <a:cubicBezTo>
                          <a:pt x="7216" y="4537"/>
                          <a:pt x="6775" y="5136"/>
                          <a:pt x="6775" y="5829"/>
                        </a:cubicBezTo>
                        <a:cubicBezTo>
                          <a:pt x="6775" y="6270"/>
                          <a:pt x="6932" y="6680"/>
                          <a:pt x="7216" y="6932"/>
                        </a:cubicBezTo>
                        <a:cubicBezTo>
                          <a:pt x="6585" y="7089"/>
                          <a:pt x="6081" y="7499"/>
                          <a:pt x="5766" y="8034"/>
                        </a:cubicBezTo>
                        <a:cubicBezTo>
                          <a:pt x="5451" y="7499"/>
                          <a:pt x="4916" y="7089"/>
                          <a:pt x="4286" y="6932"/>
                        </a:cubicBezTo>
                        <a:cubicBezTo>
                          <a:pt x="4569" y="6617"/>
                          <a:pt x="4727" y="6270"/>
                          <a:pt x="4727" y="5829"/>
                        </a:cubicBezTo>
                        <a:cubicBezTo>
                          <a:pt x="4727" y="4884"/>
                          <a:pt x="3971" y="4159"/>
                          <a:pt x="3025" y="4159"/>
                        </a:cubicBezTo>
                        <a:cubicBezTo>
                          <a:pt x="2080" y="4159"/>
                          <a:pt x="1356" y="4884"/>
                          <a:pt x="1356" y="5829"/>
                        </a:cubicBezTo>
                        <a:cubicBezTo>
                          <a:pt x="1356" y="6270"/>
                          <a:pt x="1513" y="6680"/>
                          <a:pt x="1765" y="6932"/>
                        </a:cubicBezTo>
                        <a:cubicBezTo>
                          <a:pt x="757" y="7215"/>
                          <a:pt x="1" y="8129"/>
                          <a:pt x="1" y="9263"/>
                        </a:cubicBezTo>
                        <a:lnTo>
                          <a:pt x="1" y="9925"/>
                        </a:lnTo>
                        <a:cubicBezTo>
                          <a:pt x="1" y="10145"/>
                          <a:pt x="158" y="10303"/>
                          <a:pt x="348" y="10303"/>
                        </a:cubicBezTo>
                        <a:lnTo>
                          <a:pt x="11343" y="10303"/>
                        </a:lnTo>
                        <a:cubicBezTo>
                          <a:pt x="11532" y="10303"/>
                          <a:pt x="11689" y="10145"/>
                          <a:pt x="11689" y="9925"/>
                        </a:cubicBezTo>
                        <a:lnTo>
                          <a:pt x="11689" y="9263"/>
                        </a:lnTo>
                        <a:cubicBezTo>
                          <a:pt x="11689" y="8160"/>
                          <a:pt x="10965" y="7215"/>
                          <a:pt x="9925" y="6932"/>
                        </a:cubicBezTo>
                        <a:cubicBezTo>
                          <a:pt x="10209" y="6617"/>
                          <a:pt x="10366" y="6270"/>
                          <a:pt x="10366" y="5829"/>
                        </a:cubicBezTo>
                        <a:cubicBezTo>
                          <a:pt x="10366" y="5010"/>
                          <a:pt x="9767" y="4317"/>
                          <a:pt x="8980" y="4159"/>
                        </a:cubicBezTo>
                        <a:lnTo>
                          <a:pt x="8980" y="3435"/>
                        </a:lnTo>
                        <a:lnTo>
                          <a:pt x="10555" y="3435"/>
                        </a:lnTo>
                        <a:cubicBezTo>
                          <a:pt x="11122" y="3435"/>
                          <a:pt x="11595" y="2962"/>
                          <a:pt x="11595" y="2395"/>
                        </a:cubicBezTo>
                        <a:lnTo>
                          <a:pt x="11595" y="1040"/>
                        </a:lnTo>
                        <a:cubicBezTo>
                          <a:pt x="11595" y="473"/>
                          <a:pt x="11122" y="1"/>
                          <a:pt x="1055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9" name="Google Shape;319;p19"/>
              <p:cNvGrpSpPr/>
              <p:nvPr/>
            </p:nvGrpSpPr>
            <p:grpSpPr>
              <a:xfrm>
                <a:off x="3225146" y="1336343"/>
                <a:ext cx="2608760" cy="1163775"/>
                <a:chOff x="3422525" y="1337550"/>
                <a:chExt cx="2295900" cy="892200"/>
              </a:xfrm>
            </p:grpSpPr>
            <p:sp>
              <p:nvSpPr>
                <p:cNvPr id="320" name="Google Shape;320;p19"/>
                <p:cNvSpPr/>
                <p:nvPr/>
              </p:nvSpPr>
              <p:spPr>
                <a:xfrm>
                  <a:off x="3422525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9"/>
                <p:cNvSpPr/>
                <p:nvPr/>
              </p:nvSpPr>
              <p:spPr>
                <a:xfrm>
                  <a:off x="3509325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9"/>
                <p:cNvSpPr txBox="1"/>
                <p:nvPr/>
              </p:nvSpPr>
              <p:spPr>
                <a:xfrm>
                  <a:off x="4184425" y="1590066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Television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30" name="Google Shape;330;p19"/>
              <p:cNvGrpSpPr/>
              <p:nvPr/>
            </p:nvGrpSpPr>
            <p:grpSpPr>
              <a:xfrm>
                <a:off x="3225146" y="3005120"/>
                <a:ext cx="2619008" cy="1097747"/>
                <a:chOff x="3422525" y="2587875"/>
                <a:chExt cx="2305671" cy="892200"/>
              </a:xfrm>
            </p:grpSpPr>
            <p:sp>
              <p:nvSpPr>
                <p:cNvPr id="331" name="Google Shape;331;p19"/>
                <p:cNvSpPr/>
                <p:nvPr/>
              </p:nvSpPr>
              <p:spPr>
                <a:xfrm>
                  <a:off x="3422525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9"/>
                <p:cNvSpPr/>
                <p:nvPr/>
              </p:nvSpPr>
              <p:spPr>
                <a:xfrm>
                  <a:off x="3509325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 txBox="1"/>
                <p:nvPr/>
              </p:nvSpPr>
              <p:spPr>
                <a:xfrm>
                  <a:off x="4217396" y="2840341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Water heater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35" name="Google Shape;335;p19"/>
                <p:cNvGrpSpPr/>
                <p:nvPr/>
              </p:nvGrpSpPr>
              <p:grpSpPr>
                <a:xfrm>
                  <a:off x="3637068" y="2906975"/>
                  <a:ext cx="332796" cy="254008"/>
                  <a:chOff x="-1951475" y="3273100"/>
                  <a:chExt cx="291875" cy="222775"/>
                </a:xfrm>
              </p:grpSpPr>
              <p:sp>
                <p:nvSpPr>
                  <p:cNvPr id="336" name="Google Shape;336;p19"/>
                  <p:cNvSpPr/>
                  <p:nvPr/>
                </p:nvSpPr>
                <p:spPr>
                  <a:xfrm>
                    <a:off x="-1951475" y="3325050"/>
                    <a:ext cx="51225" cy="11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9" h="4770" extrusionOk="0">
                        <a:moveTo>
                          <a:pt x="1033" y="0"/>
                        </a:moveTo>
                        <a:cubicBezTo>
                          <a:pt x="518" y="0"/>
                          <a:pt x="0" y="339"/>
                          <a:pt x="0" y="1004"/>
                        </a:cubicBezTo>
                        <a:lnTo>
                          <a:pt x="0" y="3777"/>
                        </a:lnTo>
                        <a:cubicBezTo>
                          <a:pt x="0" y="4438"/>
                          <a:pt x="512" y="4769"/>
                          <a:pt x="1024" y="4769"/>
                        </a:cubicBezTo>
                        <a:cubicBezTo>
                          <a:pt x="1536" y="4769"/>
                          <a:pt x="2048" y="4438"/>
                          <a:pt x="2048" y="3777"/>
                        </a:cubicBezTo>
                        <a:lnTo>
                          <a:pt x="2048" y="1004"/>
                        </a:lnTo>
                        <a:cubicBezTo>
                          <a:pt x="2048" y="331"/>
                          <a:pt x="1542" y="0"/>
                          <a:pt x="103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19"/>
                  <p:cNvSpPr/>
                  <p:nvPr/>
                </p:nvSpPr>
                <p:spPr>
                  <a:xfrm>
                    <a:off x="-1711250" y="3273100"/>
                    <a:ext cx="51650" cy="22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8869" extrusionOk="0">
                        <a:moveTo>
                          <a:pt x="1027" y="0"/>
                        </a:moveTo>
                        <a:cubicBezTo>
                          <a:pt x="608" y="0"/>
                          <a:pt x="186" y="229"/>
                          <a:pt x="32" y="719"/>
                        </a:cubicBezTo>
                        <a:cubicBezTo>
                          <a:pt x="0" y="814"/>
                          <a:pt x="0" y="940"/>
                          <a:pt x="0" y="1003"/>
                        </a:cubicBezTo>
                        <a:lnTo>
                          <a:pt x="0" y="7871"/>
                        </a:lnTo>
                        <a:cubicBezTo>
                          <a:pt x="0" y="7934"/>
                          <a:pt x="0" y="8060"/>
                          <a:pt x="32" y="8123"/>
                        </a:cubicBezTo>
                        <a:cubicBezTo>
                          <a:pt x="173" y="8632"/>
                          <a:pt x="594" y="8869"/>
                          <a:pt x="1015" y="8869"/>
                        </a:cubicBezTo>
                        <a:cubicBezTo>
                          <a:pt x="1532" y="8869"/>
                          <a:pt x="2048" y="8513"/>
                          <a:pt x="2048" y="7871"/>
                        </a:cubicBezTo>
                        <a:lnTo>
                          <a:pt x="2048" y="1003"/>
                        </a:lnTo>
                        <a:cubicBezTo>
                          <a:pt x="2066" y="356"/>
                          <a:pt x="1549" y="0"/>
                          <a:pt x="102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19"/>
                  <p:cNvSpPr/>
                  <p:nvPr/>
                </p:nvSpPr>
                <p:spPr>
                  <a:xfrm>
                    <a:off x="-1886900" y="3296575"/>
                    <a:ext cx="156775" cy="19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1" h="7972" extrusionOk="0">
                        <a:moveTo>
                          <a:pt x="851" y="5672"/>
                        </a:moveTo>
                        <a:lnTo>
                          <a:pt x="3466" y="6333"/>
                        </a:lnTo>
                        <a:cubicBezTo>
                          <a:pt x="3277" y="6869"/>
                          <a:pt x="2773" y="7279"/>
                          <a:pt x="2174" y="7279"/>
                        </a:cubicBezTo>
                        <a:cubicBezTo>
                          <a:pt x="1418" y="7279"/>
                          <a:pt x="788" y="6648"/>
                          <a:pt x="788" y="5892"/>
                        </a:cubicBezTo>
                        <a:cubicBezTo>
                          <a:pt x="851" y="5798"/>
                          <a:pt x="851" y="5735"/>
                          <a:pt x="851" y="5672"/>
                        </a:cubicBezTo>
                        <a:close/>
                        <a:moveTo>
                          <a:pt x="6270" y="1"/>
                        </a:moveTo>
                        <a:lnTo>
                          <a:pt x="1" y="1576"/>
                        </a:lnTo>
                        <a:cubicBezTo>
                          <a:pt x="95" y="1734"/>
                          <a:pt x="127" y="1923"/>
                          <a:pt x="127" y="2143"/>
                        </a:cubicBezTo>
                        <a:lnTo>
                          <a:pt x="127" y="4916"/>
                        </a:lnTo>
                        <a:cubicBezTo>
                          <a:pt x="127" y="5105"/>
                          <a:pt x="95" y="5294"/>
                          <a:pt x="1" y="5514"/>
                        </a:cubicBezTo>
                        <a:lnTo>
                          <a:pt x="158" y="5546"/>
                        </a:lnTo>
                        <a:cubicBezTo>
                          <a:pt x="127" y="5672"/>
                          <a:pt x="127" y="5829"/>
                          <a:pt x="127" y="5924"/>
                        </a:cubicBezTo>
                        <a:cubicBezTo>
                          <a:pt x="127" y="7090"/>
                          <a:pt x="1040" y="7972"/>
                          <a:pt x="2174" y="7972"/>
                        </a:cubicBezTo>
                        <a:cubicBezTo>
                          <a:pt x="3120" y="7972"/>
                          <a:pt x="3907" y="7405"/>
                          <a:pt x="4159" y="6522"/>
                        </a:cubicBezTo>
                        <a:lnTo>
                          <a:pt x="6270" y="7090"/>
                        </a:lnTo>
                        <a:lnTo>
                          <a:pt x="6270" y="5672"/>
                        </a:lnTo>
                        <a:lnTo>
                          <a:pt x="6270" y="2238"/>
                        </a:lnTo>
                        <a:lnTo>
                          <a:pt x="627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48" name="Google Shape;348;p19"/>
              <p:cNvGrpSpPr/>
              <p:nvPr/>
            </p:nvGrpSpPr>
            <p:grpSpPr>
              <a:xfrm>
                <a:off x="6071106" y="1337549"/>
                <a:ext cx="2612224" cy="1176636"/>
                <a:chOff x="6228700" y="1337550"/>
                <a:chExt cx="2295900" cy="892200"/>
              </a:xfrm>
            </p:grpSpPr>
            <p:sp>
              <p:nvSpPr>
                <p:cNvPr id="349" name="Google Shape;349;p19"/>
                <p:cNvSpPr/>
                <p:nvPr/>
              </p:nvSpPr>
              <p:spPr>
                <a:xfrm>
                  <a:off x="6228700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9"/>
                <p:cNvSpPr/>
                <p:nvPr/>
              </p:nvSpPr>
              <p:spPr>
                <a:xfrm>
                  <a:off x="6315500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9"/>
                <p:cNvSpPr txBox="1"/>
                <p:nvPr/>
              </p:nvSpPr>
              <p:spPr>
                <a:xfrm>
                  <a:off x="6943306" y="1582214"/>
                  <a:ext cx="1550752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Washing machine </a:t>
                  </a:r>
                  <a:endParaRPr sz="16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53" name="Google Shape;353;p19"/>
                <p:cNvGrpSpPr/>
                <p:nvPr/>
              </p:nvGrpSpPr>
              <p:grpSpPr>
                <a:xfrm>
                  <a:off x="6482998" y="1619345"/>
                  <a:ext cx="253295" cy="332283"/>
                  <a:chOff x="-3366053" y="3253275"/>
                  <a:chExt cx="222150" cy="291425"/>
                </a:xfrm>
              </p:grpSpPr>
              <p:sp>
                <p:nvSpPr>
                  <p:cNvPr id="354" name="Google Shape;354;p19"/>
                  <p:cNvSpPr/>
                  <p:nvPr/>
                </p:nvSpPr>
                <p:spPr>
                  <a:xfrm>
                    <a:off x="-3366053" y="3253275"/>
                    <a:ext cx="222150" cy="29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657" extrusionOk="0">
                        <a:moveTo>
                          <a:pt x="5861" y="662"/>
                        </a:moveTo>
                        <a:cubicBezTo>
                          <a:pt x="6302" y="662"/>
                          <a:pt x="6302" y="1323"/>
                          <a:pt x="5861" y="1323"/>
                        </a:cubicBezTo>
                        <a:lnTo>
                          <a:pt x="3120" y="1323"/>
                        </a:lnTo>
                        <a:cubicBezTo>
                          <a:pt x="2647" y="1323"/>
                          <a:pt x="2647" y="662"/>
                          <a:pt x="3120" y="662"/>
                        </a:cubicBezTo>
                        <a:close/>
                        <a:moveTo>
                          <a:pt x="7215" y="3466"/>
                        </a:moveTo>
                        <a:cubicBezTo>
                          <a:pt x="7625" y="3466"/>
                          <a:pt x="7625" y="4127"/>
                          <a:pt x="7215" y="4127"/>
                        </a:cubicBezTo>
                        <a:lnTo>
                          <a:pt x="4443" y="4127"/>
                        </a:lnTo>
                        <a:cubicBezTo>
                          <a:pt x="4002" y="4127"/>
                          <a:pt x="3970" y="3466"/>
                          <a:pt x="4443" y="3466"/>
                        </a:cubicBezTo>
                        <a:close/>
                        <a:moveTo>
                          <a:pt x="3101" y="2795"/>
                        </a:moveTo>
                        <a:cubicBezTo>
                          <a:pt x="3360" y="2795"/>
                          <a:pt x="3582" y="3129"/>
                          <a:pt x="3340" y="3371"/>
                        </a:cubicBezTo>
                        <a:lnTo>
                          <a:pt x="2899" y="3812"/>
                        </a:lnTo>
                        <a:lnTo>
                          <a:pt x="3340" y="4253"/>
                        </a:lnTo>
                        <a:cubicBezTo>
                          <a:pt x="3582" y="4495"/>
                          <a:pt x="3360" y="4830"/>
                          <a:pt x="3101" y="4830"/>
                        </a:cubicBezTo>
                        <a:cubicBezTo>
                          <a:pt x="3023" y="4830"/>
                          <a:pt x="2941" y="4799"/>
                          <a:pt x="2868" y="4726"/>
                        </a:cubicBezTo>
                        <a:lnTo>
                          <a:pt x="2427" y="4285"/>
                        </a:lnTo>
                        <a:lnTo>
                          <a:pt x="2017" y="4726"/>
                        </a:lnTo>
                        <a:cubicBezTo>
                          <a:pt x="1944" y="4799"/>
                          <a:pt x="1862" y="4830"/>
                          <a:pt x="1784" y="4830"/>
                        </a:cubicBezTo>
                        <a:cubicBezTo>
                          <a:pt x="1525" y="4830"/>
                          <a:pt x="1303" y="4495"/>
                          <a:pt x="1545" y="4253"/>
                        </a:cubicBezTo>
                        <a:lnTo>
                          <a:pt x="1954" y="3812"/>
                        </a:lnTo>
                        <a:lnTo>
                          <a:pt x="1545" y="3371"/>
                        </a:lnTo>
                        <a:cubicBezTo>
                          <a:pt x="1303" y="3129"/>
                          <a:pt x="1525" y="2795"/>
                          <a:pt x="1784" y="2795"/>
                        </a:cubicBezTo>
                        <a:cubicBezTo>
                          <a:pt x="1862" y="2795"/>
                          <a:pt x="1944" y="2825"/>
                          <a:pt x="2017" y="2899"/>
                        </a:cubicBezTo>
                        <a:lnTo>
                          <a:pt x="2427" y="3340"/>
                        </a:lnTo>
                        <a:lnTo>
                          <a:pt x="2868" y="2899"/>
                        </a:lnTo>
                        <a:cubicBezTo>
                          <a:pt x="2941" y="2825"/>
                          <a:pt x="3023" y="2795"/>
                          <a:pt x="3101" y="2795"/>
                        </a:cubicBezTo>
                        <a:close/>
                        <a:moveTo>
                          <a:pt x="7242" y="6206"/>
                        </a:moveTo>
                        <a:cubicBezTo>
                          <a:pt x="7625" y="6206"/>
                          <a:pt x="7616" y="6868"/>
                          <a:pt x="7215" y="6868"/>
                        </a:cubicBezTo>
                        <a:lnTo>
                          <a:pt x="4443" y="6868"/>
                        </a:lnTo>
                        <a:cubicBezTo>
                          <a:pt x="4002" y="6868"/>
                          <a:pt x="3970" y="6207"/>
                          <a:pt x="4443" y="6207"/>
                        </a:cubicBezTo>
                        <a:lnTo>
                          <a:pt x="7215" y="6207"/>
                        </a:lnTo>
                        <a:cubicBezTo>
                          <a:pt x="7225" y="6206"/>
                          <a:pt x="7233" y="6206"/>
                          <a:pt x="7242" y="6206"/>
                        </a:cubicBezTo>
                        <a:close/>
                        <a:moveTo>
                          <a:pt x="3101" y="5504"/>
                        </a:moveTo>
                        <a:cubicBezTo>
                          <a:pt x="3360" y="5504"/>
                          <a:pt x="3582" y="5839"/>
                          <a:pt x="3340" y="6081"/>
                        </a:cubicBezTo>
                        <a:lnTo>
                          <a:pt x="2899" y="6522"/>
                        </a:lnTo>
                        <a:lnTo>
                          <a:pt x="3340" y="6963"/>
                        </a:lnTo>
                        <a:cubicBezTo>
                          <a:pt x="3582" y="7205"/>
                          <a:pt x="3360" y="7539"/>
                          <a:pt x="3101" y="7539"/>
                        </a:cubicBezTo>
                        <a:cubicBezTo>
                          <a:pt x="3023" y="7539"/>
                          <a:pt x="2941" y="7509"/>
                          <a:pt x="2868" y="7435"/>
                        </a:cubicBezTo>
                        <a:lnTo>
                          <a:pt x="2427" y="6994"/>
                        </a:lnTo>
                        <a:lnTo>
                          <a:pt x="2017" y="7435"/>
                        </a:lnTo>
                        <a:cubicBezTo>
                          <a:pt x="1944" y="7509"/>
                          <a:pt x="1862" y="7539"/>
                          <a:pt x="1784" y="7539"/>
                        </a:cubicBezTo>
                        <a:cubicBezTo>
                          <a:pt x="1525" y="7539"/>
                          <a:pt x="1303" y="7205"/>
                          <a:pt x="1545" y="6963"/>
                        </a:cubicBezTo>
                        <a:lnTo>
                          <a:pt x="1954" y="6522"/>
                        </a:lnTo>
                        <a:lnTo>
                          <a:pt x="1545" y="6081"/>
                        </a:lnTo>
                        <a:cubicBezTo>
                          <a:pt x="1303" y="5839"/>
                          <a:pt x="1525" y="5504"/>
                          <a:pt x="1784" y="5504"/>
                        </a:cubicBezTo>
                        <a:cubicBezTo>
                          <a:pt x="1862" y="5504"/>
                          <a:pt x="1944" y="5535"/>
                          <a:pt x="2017" y="5608"/>
                        </a:cubicBezTo>
                        <a:lnTo>
                          <a:pt x="2427" y="6049"/>
                        </a:lnTo>
                        <a:lnTo>
                          <a:pt x="2868" y="5608"/>
                        </a:lnTo>
                        <a:cubicBezTo>
                          <a:pt x="2941" y="5535"/>
                          <a:pt x="3023" y="5504"/>
                          <a:pt x="3101" y="5504"/>
                        </a:cubicBezTo>
                        <a:close/>
                        <a:moveTo>
                          <a:pt x="7215" y="8916"/>
                        </a:moveTo>
                        <a:cubicBezTo>
                          <a:pt x="7625" y="8916"/>
                          <a:pt x="7625" y="9609"/>
                          <a:pt x="7215" y="9609"/>
                        </a:cubicBezTo>
                        <a:lnTo>
                          <a:pt x="4443" y="9609"/>
                        </a:lnTo>
                        <a:cubicBezTo>
                          <a:pt x="4002" y="9609"/>
                          <a:pt x="3970" y="8916"/>
                          <a:pt x="4443" y="8916"/>
                        </a:cubicBezTo>
                        <a:close/>
                        <a:moveTo>
                          <a:pt x="2395" y="8254"/>
                        </a:moveTo>
                        <a:cubicBezTo>
                          <a:pt x="2962" y="8254"/>
                          <a:pt x="3435" y="8727"/>
                          <a:pt x="3435" y="9263"/>
                        </a:cubicBezTo>
                        <a:cubicBezTo>
                          <a:pt x="3435" y="9830"/>
                          <a:pt x="2994" y="10302"/>
                          <a:pt x="2395" y="10302"/>
                        </a:cubicBezTo>
                        <a:cubicBezTo>
                          <a:pt x="1860" y="10302"/>
                          <a:pt x="1387" y="9830"/>
                          <a:pt x="1387" y="9263"/>
                        </a:cubicBezTo>
                        <a:cubicBezTo>
                          <a:pt x="1387" y="8727"/>
                          <a:pt x="1860" y="8254"/>
                          <a:pt x="2395" y="8254"/>
                        </a:cubicBezTo>
                        <a:close/>
                        <a:moveTo>
                          <a:pt x="3057" y="0"/>
                        </a:moveTo>
                        <a:cubicBezTo>
                          <a:pt x="2647" y="0"/>
                          <a:pt x="2238" y="252"/>
                          <a:pt x="2112" y="662"/>
                        </a:cubicBezTo>
                        <a:lnTo>
                          <a:pt x="1009" y="662"/>
                        </a:lnTo>
                        <a:cubicBezTo>
                          <a:pt x="473" y="662"/>
                          <a:pt x="1" y="1134"/>
                          <a:pt x="1" y="1670"/>
                        </a:cubicBezTo>
                        <a:lnTo>
                          <a:pt x="1" y="10617"/>
                        </a:lnTo>
                        <a:cubicBezTo>
                          <a:pt x="1" y="11153"/>
                          <a:pt x="473" y="11657"/>
                          <a:pt x="1009" y="11657"/>
                        </a:cubicBezTo>
                        <a:lnTo>
                          <a:pt x="7877" y="11657"/>
                        </a:lnTo>
                        <a:cubicBezTo>
                          <a:pt x="8413" y="11657"/>
                          <a:pt x="8885" y="11184"/>
                          <a:pt x="8885" y="10617"/>
                        </a:cubicBezTo>
                        <a:lnTo>
                          <a:pt x="8885" y="1670"/>
                        </a:lnTo>
                        <a:cubicBezTo>
                          <a:pt x="8885" y="1134"/>
                          <a:pt x="8476" y="662"/>
                          <a:pt x="7877" y="662"/>
                        </a:cubicBezTo>
                        <a:lnTo>
                          <a:pt x="6774" y="662"/>
                        </a:lnTo>
                        <a:cubicBezTo>
                          <a:pt x="6617" y="252"/>
                          <a:pt x="6270" y="0"/>
                          <a:pt x="58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19"/>
                  <p:cNvSpPr/>
                  <p:nvPr/>
                </p:nvSpPr>
                <p:spPr>
                  <a:xfrm>
                    <a:off x="-3314075" y="3476175"/>
                    <a:ext cx="17350" cy="1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725" extrusionOk="0">
                        <a:moveTo>
                          <a:pt x="347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cubicBezTo>
                          <a:pt x="1" y="567"/>
                          <a:pt x="158" y="725"/>
                          <a:pt x="347" y="725"/>
                        </a:cubicBezTo>
                        <a:cubicBezTo>
                          <a:pt x="536" y="725"/>
                          <a:pt x="694" y="567"/>
                          <a:pt x="694" y="347"/>
                        </a:cubicBezTo>
                        <a:cubicBezTo>
                          <a:pt x="694" y="158"/>
                          <a:pt x="536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6" name="Google Shape;356;p19"/>
              <p:cNvGrpSpPr/>
              <p:nvPr/>
            </p:nvGrpSpPr>
            <p:grpSpPr>
              <a:xfrm>
                <a:off x="204356" y="3042676"/>
                <a:ext cx="2788969" cy="1095573"/>
                <a:chOff x="616350" y="2587875"/>
                <a:chExt cx="2295900" cy="892200"/>
              </a:xfrm>
            </p:grpSpPr>
            <p:sp>
              <p:nvSpPr>
                <p:cNvPr id="357" name="Google Shape;357;p19"/>
                <p:cNvSpPr/>
                <p:nvPr/>
              </p:nvSpPr>
              <p:spPr>
                <a:xfrm>
                  <a:off x="616350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9"/>
                <p:cNvSpPr/>
                <p:nvPr/>
              </p:nvSpPr>
              <p:spPr>
                <a:xfrm>
                  <a:off x="703150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19"/>
                <p:cNvSpPr txBox="1"/>
                <p:nvPr/>
              </p:nvSpPr>
              <p:spPr>
                <a:xfrm>
                  <a:off x="1289968" y="2876565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Electric oven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61" name="Google Shape;361;p19"/>
                <p:cNvGrpSpPr/>
                <p:nvPr/>
              </p:nvGrpSpPr>
              <p:grpSpPr>
                <a:xfrm>
                  <a:off x="830698" y="2868287"/>
                  <a:ext cx="333223" cy="331399"/>
                  <a:chOff x="-5971525" y="3273750"/>
                  <a:chExt cx="292250" cy="290650"/>
                </a:xfrm>
              </p:grpSpPr>
              <p:sp>
                <p:nvSpPr>
                  <p:cNvPr id="362" name="Google Shape;362;p19"/>
                  <p:cNvSpPr/>
                  <p:nvPr/>
                </p:nvSpPr>
                <p:spPr>
                  <a:xfrm>
                    <a:off x="-5868325" y="3273750"/>
                    <a:ext cx="85075" cy="8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3" h="3372" extrusionOk="0">
                        <a:moveTo>
                          <a:pt x="1701" y="0"/>
                        </a:moveTo>
                        <a:cubicBezTo>
                          <a:pt x="788" y="0"/>
                          <a:pt x="0" y="756"/>
                          <a:pt x="0" y="1702"/>
                        </a:cubicBezTo>
                        <a:cubicBezTo>
                          <a:pt x="0" y="2615"/>
                          <a:pt x="788" y="3371"/>
                          <a:pt x="1701" y="3371"/>
                        </a:cubicBezTo>
                        <a:cubicBezTo>
                          <a:pt x="2646" y="3371"/>
                          <a:pt x="3403" y="2615"/>
                          <a:pt x="3403" y="1702"/>
                        </a:cubicBezTo>
                        <a:cubicBezTo>
                          <a:pt x="3403" y="756"/>
                          <a:pt x="2646" y="0"/>
                          <a:pt x="1701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9"/>
                  <p:cNvSpPr/>
                  <p:nvPr/>
                </p:nvSpPr>
                <p:spPr>
                  <a:xfrm>
                    <a:off x="-5971525" y="3308400"/>
                    <a:ext cx="292250" cy="2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0" h="10240" extrusionOk="0">
                        <a:moveTo>
                          <a:pt x="2049" y="1"/>
                        </a:moveTo>
                        <a:cubicBezTo>
                          <a:pt x="1324" y="1"/>
                          <a:pt x="694" y="599"/>
                          <a:pt x="694" y="1355"/>
                        </a:cubicBezTo>
                        <a:cubicBezTo>
                          <a:pt x="694" y="1733"/>
                          <a:pt x="852" y="2080"/>
                          <a:pt x="1072" y="2300"/>
                        </a:cubicBezTo>
                        <a:cubicBezTo>
                          <a:pt x="442" y="2647"/>
                          <a:pt x="1" y="3340"/>
                          <a:pt x="1" y="4096"/>
                        </a:cubicBezTo>
                        <a:lnTo>
                          <a:pt x="1" y="5766"/>
                        </a:lnTo>
                        <a:cubicBezTo>
                          <a:pt x="1" y="6207"/>
                          <a:pt x="284" y="6617"/>
                          <a:pt x="694" y="6774"/>
                        </a:cubicBezTo>
                        <a:lnTo>
                          <a:pt x="694" y="8538"/>
                        </a:lnTo>
                        <a:cubicBezTo>
                          <a:pt x="694" y="9074"/>
                          <a:pt x="1167" y="9546"/>
                          <a:pt x="1702" y="9546"/>
                        </a:cubicBezTo>
                        <a:lnTo>
                          <a:pt x="2364" y="9546"/>
                        </a:lnTo>
                        <a:cubicBezTo>
                          <a:pt x="2931" y="9546"/>
                          <a:pt x="3403" y="9074"/>
                          <a:pt x="3403" y="8538"/>
                        </a:cubicBezTo>
                        <a:lnTo>
                          <a:pt x="3403" y="6774"/>
                        </a:lnTo>
                        <a:cubicBezTo>
                          <a:pt x="3529" y="6711"/>
                          <a:pt x="3624" y="6648"/>
                          <a:pt x="3750" y="6522"/>
                        </a:cubicBezTo>
                        <a:cubicBezTo>
                          <a:pt x="3876" y="6585"/>
                          <a:pt x="3939" y="6680"/>
                          <a:pt x="4097" y="6774"/>
                        </a:cubicBezTo>
                        <a:lnTo>
                          <a:pt x="4097" y="9200"/>
                        </a:lnTo>
                        <a:cubicBezTo>
                          <a:pt x="4097" y="9735"/>
                          <a:pt x="4569" y="10240"/>
                          <a:pt x="5136" y="10240"/>
                        </a:cubicBezTo>
                        <a:lnTo>
                          <a:pt x="6522" y="10240"/>
                        </a:lnTo>
                        <a:cubicBezTo>
                          <a:pt x="7058" y="10240"/>
                          <a:pt x="7562" y="9767"/>
                          <a:pt x="7562" y="9200"/>
                        </a:cubicBezTo>
                        <a:lnTo>
                          <a:pt x="7562" y="6774"/>
                        </a:lnTo>
                        <a:cubicBezTo>
                          <a:pt x="7688" y="6711"/>
                          <a:pt x="7814" y="6648"/>
                          <a:pt x="7940" y="6522"/>
                        </a:cubicBezTo>
                        <a:cubicBezTo>
                          <a:pt x="8035" y="6585"/>
                          <a:pt x="8129" y="6680"/>
                          <a:pt x="8287" y="6774"/>
                        </a:cubicBezTo>
                        <a:lnTo>
                          <a:pt x="8287" y="8538"/>
                        </a:lnTo>
                        <a:cubicBezTo>
                          <a:pt x="8287" y="9074"/>
                          <a:pt x="8759" y="9546"/>
                          <a:pt x="9295" y="9546"/>
                        </a:cubicBezTo>
                        <a:lnTo>
                          <a:pt x="9988" y="9546"/>
                        </a:lnTo>
                        <a:cubicBezTo>
                          <a:pt x="10524" y="9546"/>
                          <a:pt x="10996" y="9074"/>
                          <a:pt x="10996" y="8538"/>
                        </a:cubicBezTo>
                        <a:lnTo>
                          <a:pt x="10996" y="6774"/>
                        </a:lnTo>
                        <a:cubicBezTo>
                          <a:pt x="11406" y="6617"/>
                          <a:pt x="11658" y="6238"/>
                          <a:pt x="11658" y="5766"/>
                        </a:cubicBezTo>
                        <a:lnTo>
                          <a:pt x="11658" y="4096"/>
                        </a:lnTo>
                        <a:cubicBezTo>
                          <a:pt x="11689" y="3340"/>
                          <a:pt x="11280" y="2678"/>
                          <a:pt x="10650" y="2300"/>
                        </a:cubicBezTo>
                        <a:cubicBezTo>
                          <a:pt x="10870" y="2080"/>
                          <a:pt x="11028" y="1733"/>
                          <a:pt x="11028" y="1355"/>
                        </a:cubicBezTo>
                        <a:cubicBezTo>
                          <a:pt x="11028" y="599"/>
                          <a:pt x="10398" y="1"/>
                          <a:pt x="9641" y="1"/>
                        </a:cubicBezTo>
                        <a:cubicBezTo>
                          <a:pt x="8917" y="1"/>
                          <a:pt x="8287" y="599"/>
                          <a:pt x="8287" y="1355"/>
                        </a:cubicBezTo>
                        <a:cubicBezTo>
                          <a:pt x="8287" y="1733"/>
                          <a:pt x="8444" y="2080"/>
                          <a:pt x="8665" y="2300"/>
                        </a:cubicBezTo>
                        <a:cubicBezTo>
                          <a:pt x="8444" y="2426"/>
                          <a:pt x="8224" y="2584"/>
                          <a:pt x="8066" y="2773"/>
                        </a:cubicBezTo>
                        <a:cubicBezTo>
                          <a:pt x="7972" y="2521"/>
                          <a:pt x="7751" y="2237"/>
                          <a:pt x="7562" y="2017"/>
                        </a:cubicBezTo>
                        <a:cubicBezTo>
                          <a:pt x="7216" y="2395"/>
                          <a:pt x="6743" y="2584"/>
                          <a:pt x="6239" y="2647"/>
                        </a:cubicBezTo>
                        <a:lnTo>
                          <a:pt x="6239" y="4380"/>
                        </a:lnTo>
                        <a:cubicBezTo>
                          <a:pt x="6239" y="4604"/>
                          <a:pt x="6043" y="4722"/>
                          <a:pt x="5851" y="4722"/>
                        </a:cubicBezTo>
                        <a:cubicBezTo>
                          <a:pt x="5665" y="4722"/>
                          <a:pt x="5483" y="4612"/>
                          <a:pt x="5483" y="4380"/>
                        </a:cubicBezTo>
                        <a:lnTo>
                          <a:pt x="5483" y="2647"/>
                        </a:lnTo>
                        <a:cubicBezTo>
                          <a:pt x="4979" y="2584"/>
                          <a:pt x="4506" y="2332"/>
                          <a:pt x="4160" y="2017"/>
                        </a:cubicBezTo>
                        <a:cubicBezTo>
                          <a:pt x="3908" y="2237"/>
                          <a:pt x="3750" y="2521"/>
                          <a:pt x="3624" y="2773"/>
                        </a:cubicBezTo>
                        <a:cubicBezTo>
                          <a:pt x="3466" y="2584"/>
                          <a:pt x="3277" y="2426"/>
                          <a:pt x="3057" y="2300"/>
                        </a:cubicBezTo>
                        <a:cubicBezTo>
                          <a:pt x="3277" y="2080"/>
                          <a:pt x="3435" y="1733"/>
                          <a:pt x="3435" y="1355"/>
                        </a:cubicBezTo>
                        <a:cubicBezTo>
                          <a:pt x="3435" y="599"/>
                          <a:pt x="2805" y="1"/>
                          <a:pt x="204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22" y="1607478"/>
              <a:ext cx="594142" cy="5678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6" y="1665722"/>
              <a:ext cx="528531" cy="4591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38906" y="1696950"/>
              <a:ext cx="523728" cy="4533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362" y="3293270"/>
              <a:ext cx="555084" cy="5264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91" y="3353642"/>
              <a:ext cx="511315" cy="4631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124" y="3302993"/>
              <a:ext cx="571301" cy="56444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834639" y="4009292"/>
            <a:ext cx="3657601" cy="11342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757268" y="1448972"/>
            <a:ext cx="0" cy="188507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398456" y="1448972"/>
            <a:ext cx="0" cy="188507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486;p2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Semiconductor component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3650566" y="1658349"/>
            <a:ext cx="184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ctr"/>
            <a:r>
              <a:rPr lang="en-US" sz="1800" b="1" dirty="0" smtClean="0"/>
              <a:t>Memory Chips</a:t>
            </a:r>
          </a:p>
          <a:p>
            <a:pPr algn="ctr"/>
            <a:r>
              <a:rPr lang="en-US" dirty="0" smtClean="0"/>
              <a:t>DRAM, SSDs, and NAND flash storage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067" y="1841678"/>
            <a:ext cx="195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Processors</a:t>
            </a:r>
          </a:p>
          <a:p>
            <a:pPr algn="ctr"/>
            <a:r>
              <a:rPr lang="en-US" dirty="0" smtClean="0"/>
              <a:t>Exynos chipsets for smartphones and other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2240" y="1841678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Displays</a:t>
            </a:r>
          </a:p>
          <a:p>
            <a:pPr algn="ctr"/>
            <a:r>
              <a:rPr lang="en-US" sz="1200" dirty="0" smtClean="0"/>
              <a:t>AMOLED and Super AMOLED screens for devices, and display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16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 txBox="1">
            <a:spLocks noGrp="1"/>
          </p:cNvSpPr>
          <p:nvPr>
            <p:ph type="title"/>
          </p:nvPr>
        </p:nvSpPr>
        <p:spPr>
          <a:xfrm>
            <a:off x="457199" y="35349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Services we Offer</a:t>
            </a:r>
            <a:endParaRPr dirty="0"/>
          </a:p>
        </p:txBody>
      </p:sp>
      <p:grpSp>
        <p:nvGrpSpPr>
          <p:cNvPr id="14" name="Group 13"/>
          <p:cNvGrpSpPr/>
          <p:nvPr/>
        </p:nvGrpSpPr>
        <p:grpSpPr>
          <a:xfrm>
            <a:off x="935502" y="1293482"/>
            <a:ext cx="3167262" cy="2980107"/>
            <a:chOff x="457200" y="1647900"/>
            <a:chExt cx="3167262" cy="2980107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1647900"/>
              <a:ext cx="3167262" cy="2964243"/>
              <a:chOff x="457200" y="1647900"/>
              <a:chExt cx="3167262" cy="2964243"/>
            </a:xfrm>
          </p:grpSpPr>
          <p:grpSp>
            <p:nvGrpSpPr>
              <p:cNvPr id="559" name="Google Shape;559;p23"/>
              <p:cNvGrpSpPr/>
              <p:nvPr/>
            </p:nvGrpSpPr>
            <p:grpSpPr>
              <a:xfrm>
                <a:off x="457200" y="1647900"/>
                <a:ext cx="3118025" cy="590859"/>
                <a:chOff x="457200" y="1647900"/>
                <a:chExt cx="3118025" cy="590859"/>
              </a:xfrm>
            </p:grpSpPr>
            <p:sp>
              <p:nvSpPr>
                <p:cNvPr id="560" name="Google Shape;560;p23"/>
                <p:cNvSpPr/>
                <p:nvPr/>
              </p:nvSpPr>
              <p:spPr>
                <a:xfrm>
                  <a:off x="457200" y="165510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3"/>
                <p:cNvSpPr/>
                <p:nvPr/>
              </p:nvSpPr>
              <p:spPr>
                <a:xfrm flipH="1">
                  <a:off x="2984456" y="164790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rgbClr val="018D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GB" sz="1800" b="1" dirty="0" smtClean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564" name="Google Shape;564;p23"/>
              <p:cNvGrpSpPr/>
              <p:nvPr/>
            </p:nvGrpSpPr>
            <p:grpSpPr>
              <a:xfrm>
                <a:off x="457200" y="2432975"/>
                <a:ext cx="3118025" cy="590859"/>
                <a:chOff x="457200" y="2432975"/>
                <a:chExt cx="3118025" cy="590859"/>
              </a:xfrm>
            </p:grpSpPr>
            <p:sp>
              <p:nvSpPr>
                <p:cNvPr id="565" name="Google Shape;565;p23"/>
                <p:cNvSpPr/>
                <p:nvPr/>
              </p:nvSpPr>
              <p:spPr>
                <a:xfrm>
                  <a:off x="457200" y="244017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3"/>
                <p:cNvSpPr/>
                <p:nvPr/>
              </p:nvSpPr>
              <p:spPr>
                <a:xfrm flipH="1">
                  <a:off x="2984456" y="243297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sym typeface="Fira Sans Extra Condensed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569" name="Google Shape;569;p23"/>
              <p:cNvGrpSpPr/>
              <p:nvPr/>
            </p:nvGrpSpPr>
            <p:grpSpPr>
              <a:xfrm>
                <a:off x="457200" y="3218050"/>
                <a:ext cx="3118025" cy="590859"/>
                <a:chOff x="457200" y="3218050"/>
                <a:chExt cx="3118025" cy="590859"/>
              </a:xfrm>
            </p:grpSpPr>
            <p:sp>
              <p:nvSpPr>
                <p:cNvPr id="570" name="Google Shape;570;p23"/>
                <p:cNvSpPr/>
                <p:nvPr/>
              </p:nvSpPr>
              <p:spPr>
                <a:xfrm>
                  <a:off x="457200" y="3298843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 flipH="1">
                  <a:off x="3134880" y="3298095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457200" y="322525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 flipH="1">
                  <a:off x="2984456" y="321805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576" name="Google Shape;576;p23"/>
              <p:cNvGrpSpPr/>
              <p:nvPr/>
            </p:nvGrpSpPr>
            <p:grpSpPr>
              <a:xfrm>
                <a:off x="506437" y="4021284"/>
                <a:ext cx="3118025" cy="590859"/>
                <a:chOff x="457200" y="4003125"/>
                <a:chExt cx="3118025" cy="590859"/>
              </a:xfrm>
            </p:grpSpPr>
            <p:sp>
              <p:nvSpPr>
                <p:cNvPr id="577" name="Google Shape;577;p23"/>
                <p:cNvSpPr/>
                <p:nvPr/>
              </p:nvSpPr>
              <p:spPr>
                <a:xfrm>
                  <a:off x="457200" y="4087375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3"/>
                <p:cNvSpPr/>
                <p:nvPr/>
              </p:nvSpPr>
              <p:spPr>
                <a:xfrm flipH="1">
                  <a:off x="3134880" y="4086628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</a:t>
                  </a:r>
                  <a:endParaRPr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579" name="Google Shape;579;p23"/>
                <p:cNvSpPr/>
                <p:nvPr/>
              </p:nvSpPr>
              <p:spPr>
                <a:xfrm>
                  <a:off x="457200" y="401032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3"/>
                <p:cNvSpPr/>
                <p:nvPr/>
              </p:nvSpPr>
              <p:spPr>
                <a:xfrm flipH="1">
                  <a:off x="2984456" y="400312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4</a:t>
                  </a:r>
                  <a:endParaRPr dirty="0"/>
                </a:p>
              </p:txBody>
            </p:sp>
          </p:grpSp>
        </p:grpSp>
        <p:sp>
          <p:nvSpPr>
            <p:cNvPr id="2" name="TextBox 1"/>
            <p:cNvSpPr txBox="1"/>
            <p:nvPr/>
          </p:nvSpPr>
          <p:spPr>
            <a:xfrm>
              <a:off x="1112301" y="1839179"/>
              <a:ext cx="1906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Pay</a:t>
              </a:r>
            </a:p>
            <a:p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00332" y="2536709"/>
              <a:ext cx="223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Health</a:t>
              </a:r>
            </a:p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89274" y="3302728"/>
              <a:ext cx="1322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Bixby</a:t>
              </a:r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40315" y="4104787"/>
              <a:ext cx="1814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Smart Things</a:t>
              </a:r>
            </a:p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6517" y="1810985"/>
            <a:ext cx="3122547" cy="2946084"/>
            <a:chOff x="5574668" y="1160775"/>
            <a:chExt cx="3122547" cy="2946084"/>
          </a:xfrm>
        </p:grpSpPr>
        <p:grpSp>
          <p:nvGrpSpPr>
            <p:cNvPr id="13" name="Group 12"/>
            <p:cNvGrpSpPr/>
            <p:nvPr/>
          </p:nvGrpSpPr>
          <p:grpSpPr>
            <a:xfrm>
              <a:off x="5574668" y="1160775"/>
              <a:ext cx="3122547" cy="2946084"/>
              <a:chOff x="5574668" y="1160775"/>
              <a:chExt cx="3122547" cy="2946084"/>
            </a:xfrm>
          </p:grpSpPr>
          <p:grpSp>
            <p:nvGrpSpPr>
              <p:cNvPr id="584" name="Google Shape;584;p23"/>
              <p:cNvGrpSpPr/>
              <p:nvPr/>
            </p:nvGrpSpPr>
            <p:grpSpPr>
              <a:xfrm>
                <a:off x="5574668" y="1160775"/>
                <a:ext cx="3122432" cy="590859"/>
                <a:chOff x="5574668" y="1160775"/>
                <a:chExt cx="3122432" cy="590859"/>
              </a:xfrm>
            </p:grpSpPr>
            <p:sp>
              <p:nvSpPr>
                <p:cNvPr id="585" name="Google Shape;585;p23"/>
                <p:cNvSpPr/>
                <p:nvPr/>
              </p:nvSpPr>
              <p:spPr>
                <a:xfrm>
                  <a:off x="5579200" y="116797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3"/>
                <p:cNvSpPr/>
                <p:nvPr/>
              </p:nvSpPr>
              <p:spPr>
                <a:xfrm flipH="1">
                  <a:off x="5574668" y="116077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rgbClr val="97E3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589" name="Google Shape;589;p23"/>
              <p:cNvGrpSpPr/>
              <p:nvPr/>
            </p:nvGrpSpPr>
            <p:grpSpPr>
              <a:xfrm>
                <a:off x="5574668" y="1945850"/>
                <a:ext cx="3122432" cy="590859"/>
                <a:chOff x="5574668" y="1945850"/>
                <a:chExt cx="3122432" cy="590859"/>
              </a:xfrm>
            </p:grpSpPr>
            <p:sp>
              <p:nvSpPr>
                <p:cNvPr id="590" name="Google Shape;590;p23"/>
                <p:cNvSpPr/>
                <p:nvPr/>
              </p:nvSpPr>
              <p:spPr>
                <a:xfrm>
                  <a:off x="5579200" y="195305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3"/>
                <p:cNvSpPr/>
                <p:nvPr/>
              </p:nvSpPr>
              <p:spPr>
                <a:xfrm flipH="1">
                  <a:off x="5574668" y="194585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594" name="Google Shape;594;p23"/>
              <p:cNvGrpSpPr/>
              <p:nvPr/>
            </p:nvGrpSpPr>
            <p:grpSpPr>
              <a:xfrm>
                <a:off x="5574668" y="2730925"/>
                <a:ext cx="3122547" cy="590859"/>
                <a:chOff x="5574668" y="2730925"/>
                <a:chExt cx="3122547" cy="590859"/>
              </a:xfrm>
            </p:grpSpPr>
            <p:sp>
              <p:nvSpPr>
                <p:cNvPr id="595" name="Google Shape;595;p23"/>
                <p:cNvSpPr/>
                <p:nvPr/>
              </p:nvSpPr>
              <p:spPr>
                <a:xfrm>
                  <a:off x="5579200" y="2811718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3"/>
                <p:cNvSpPr/>
                <p:nvPr/>
              </p:nvSpPr>
              <p:spPr>
                <a:xfrm flipH="1">
                  <a:off x="8256880" y="2810970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  <p:sp>
              <p:nvSpPr>
                <p:cNvPr id="597" name="Google Shape;597;p23"/>
                <p:cNvSpPr/>
                <p:nvPr/>
              </p:nvSpPr>
              <p:spPr>
                <a:xfrm>
                  <a:off x="5579200" y="273812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3"/>
                <p:cNvSpPr/>
                <p:nvPr/>
              </p:nvSpPr>
              <p:spPr>
                <a:xfrm flipH="1">
                  <a:off x="5574668" y="273092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601" name="Google Shape;601;p23"/>
              <p:cNvGrpSpPr/>
              <p:nvPr/>
            </p:nvGrpSpPr>
            <p:grpSpPr>
              <a:xfrm>
                <a:off x="5574668" y="3516000"/>
                <a:ext cx="3122432" cy="590859"/>
                <a:chOff x="5574668" y="3516000"/>
                <a:chExt cx="3122432" cy="590859"/>
              </a:xfrm>
            </p:grpSpPr>
            <p:sp>
              <p:nvSpPr>
                <p:cNvPr id="602" name="Google Shape;602;p23"/>
                <p:cNvSpPr/>
                <p:nvPr/>
              </p:nvSpPr>
              <p:spPr>
                <a:xfrm>
                  <a:off x="5579200" y="3600250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3"/>
                <p:cNvSpPr/>
                <p:nvPr/>
              </p:nvSpPr>
              <p:spPr>
                <a:xfrm>
                  <a:off x="5579200" y="352320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3"/>
                <p:cNvSpPr/>
                <p:nvPr/>
              </p:nvSpPr>
              <p:spPr>
                <a:xfrm flipH="1">
                  <a:off x="5574668" y="351600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 smtClean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8</a:t>
                  </a:r>
                  <a:endParaRPr dirty="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6165437" y="1271377"/>
              <a:ext cx="2067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Knox</a:t>
              </a:r>
            </a:p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75717" y="2056729"/>
              <a:ext cx="2363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Care+</a:t>
              </a:r>
            </a:p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75717" y="2809463"/>
              <a:ext cx="2089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Enterprise Solutions</a:t>
              </a:r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6819" y="3609311"/>
              <a:ext cx="2067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AI Intelligent</a:t>
              </a:r>
              <a:endParaRPr lang="en-US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"/>
          <p:cNvSpPr/>
          <p:nvPr/>
        </p:nvSpPr>
        <p:spPr>
          <a:xfrm rot="10800000">
            <a:off x="24032" y="0"/>
            <a:ext cx="9682520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5" name="Google Shape;765;p27"/>
          <p:cNvSpPr txBox="1">
            <a:spLocks noGrp="1"/>
          </p:cNvSpPr>
          <p:nvPr>
            <p:ph type="title"/>
          </p:nvPr>
        </p:nvSpPr>
        <p:spPr>
          <a:xfrm>
            <a:off x="182880" y="4007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 wise use our products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680094" y="1692770"/>
            <a:ext cx="5488390" cy="2351090"/>
            <a:chOff x="1801678" y="1643533"/>
            <a:chExt cx="5488390" cy="2351090"/>
          </a:xfrm>
        </p:grpSpPr>
        <p:grpSp>
          <p:nvGrpSpPr>
            <p:cNvPr id="772" name="Google Shape;772;p27"/>
            <p:cNvGrpSpPr/>
            <p:nvPr/>
          </p:nvGrpSpPr>
          <p:grpSpPr>
            <a:xfrm>
              <a:off x="1801678" y="2758129"/>
              <a:ext cx="1079400" cy="1236494"/>
              <a:chOff x="1801678" y="2758129"/>
              <a:chExt cx="1079400" cy="1236494"/>
            </a:xfrm>
          </p:grpSpPr>
          <p:sp>
            <p:nvSpPr>
              <p:cNvPr id="773" name="Google Shape;773;p27"/>
              <p:cNvSpPr/>
              <p:nvPr/>
            </p:nvSpPr>
            <p:spPr>
              <a:xfrm>
                <a:off x="1931901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7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3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7" y="0"/>
                      <a:pt x="7456" y="0"/>
                    </a:cubicBezTo>
                    <a:close/>
                  </a:path>
                </a:pathLst>
              </a:custGeom>
              <a:solidFill>
                <a:srgbClr val="97E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16-19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Google Shape;774;p27"/>
              <p:cNvSpPr/>
              <p:nvPr/>
            </p:nvSpPr>
            <p:spPr>
              <a:xfrm>
                <a:off x="2341240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1" y="4446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97E3BA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7"/>
              <p:cNvSpPr/>
              <p:nvPr/>
            </p:nvSpPr>
            <p:spPr>
              <a:xfrm>
                <a:off x="2289078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0" y="212"/>
                      <a:pt x="0" y="473"/>
                    </a:cubicBezTo>
                    <a:cubicBezTo>
                      <a:pt x="0" y="734"/>
                      <a:pt x="212" y="945"/>
                      <a:pt x="473" y="945"/>
                    </a:cubicBezTo>
                    <a:cubicBezTo>
                      <a:pt x="734" y="945"/>
                      <a:pt x="945" y="734"/>
                      <a:pt x="945" y="473"/>
                    </a:cubicBezTo>
                    <a:cubicBezTo>
                      <a:pt x="945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rgbClr val="97E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7"/>
              <p:cNvSpPr txBox="1"/>
              <p:nvPr/>
            </p:nvSpPr>
            <p:spPr>
              <a:xfrm>
                <a:off x="1801678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rgbClr val="97E3BA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29%</a:t>
                </a:r>
                <a:endParaRPr sz="1800" b="1" dirty="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84" name="Google Shape;784;p27"/>
            <p:cNvGrpSpPr/>
            <p:nvPr/>
          </p:nvGrpSpPr>
          <p:grpSpPr>
            <a:xfrm>
              <a:off x="2720564" y="1647645"/>
              <a:ext cx="1079400" cy="1433733"/>
              <a:chOff x="2720564" y="1647645"/>
              <a:chExt cx="1079400" cy="1433733"/>
            </a:xfrm>
          </p:grpSpPr>
          <p:sp>
            <p:nvSpPr>
              <p:cNvPr id="785" name="Google Shape;785;p27"/>
              <p:cNvSpPr/>
              <p:nvPr/>
            </p:nvSpPr>
            <p:spPr>
              <a:xfrm>
                <a:off x="3260264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0" y="1"/>
                    </a:moveTo>
                    <a:lnTo>
                      <a:pt x="0" y="4446"/>
                    </a:lnTo>
                  </a:path>
                </a:pathLst>
              </a:custGeom>
              <a:noFill/>
              <a:ln w="9525" cap="rnd" cmpd="sng">
                <a:solidFill>
                  <a:schemeClr val="accent3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3207992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1" y="212"/>
                      <a:pt x="1" y="473"/>
                    </a:cubicBezTo>
                    <a:cubicBezTo>
                      <a:pt x="1" y="734"/>
                      <a:pt x="212" y="946"/>
                      <a:pt x="473" y="946"/>
                    </a:cubicBezTo>
                    <a:cubicBezTo>
                      <a:pt x="734" y="946"/>
                      <a:pt x="946" y="734"/>
                      <a:pt x="946" y="473"/>
                    </a:cubicBezTo>
                    <a:cubicBezTo>
                      <a:pt x="946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2817550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8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4" y="2779"/>
                      <a:pt x="7744" y="2599"/>
                    </a:cubicBezTo>
                    <a:lnTo>
                      <a:pt x="7744" y="1764"/>
                    </a:lnTo>
                    <a:lnTo>
                      <a:pt x="8013" y="1462"/>
                    </a:lnTo>
                    <a:lnTo>
                      <a:pt x="7744" y="1160"/>
                    </a:lnTo>
                    <a:lnTo>
                      <a:pt x="7744" y="325"/>
                    </a:lnTo>
                    <a:cubicBezTo>
                      <a:pt x="7744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20-30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Google Shape;788;p27"/>
              <p:cNvSpPr txBox="1"/>
              <p:nvPr/>
            </p:nvSpPr>
            <p:spPr>
              <a:xfrm>
                <a:off x="2720564" y="1647645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55%</a:t>
                </a:r>
                <a:endParaRPr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90" name="Google Shape;790;p27"/>
            <p:cNvGrpSpPr/>
            <p:nvPr/>
          </p:nvGrpSpPr>
          <p:grpSpPr>
            <a:xfrm>
              <a:off x="3606268" y="2758129"/>
              <a:ext cx="1079400" cy="1236494"/>
              <a:chOff x="3606268" y="2758129"/>
              <a:chExt cx="1079400" cy="1236494"/>
            </a:xfrm>
          </p:grpSpPr>
          <p:sp>
            <p:nvSpPr>
              <p:cNvPr id="791" name="Google Shape;791;p27"/>
              <p:cNvSpPr/>
              <p:nvPr/>
            </p:nvSpPr>
            <p:spPr>
              <a:xfrm>
                <a:off x="4145803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1" y="4446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4093641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0" y="212"/>
                      <a:pt x="0" y="473"/>
                    </a:cubicBezTo>
                    <a:cubicBezTo>
                      <a:pt x="0" y="734"/>
                      <a:pt x="212" y="945"/>
                      <a:pt x="473" y="945"/>
                    </a:cubicBezTo>
                    <a:cubicBezTo>
                      <a:pt x="734" y="945"/>
                      <a:pt x="945" y="734"/>
                      <a:pt x="945" y="473"/>
                    </a:cubicBezTo>
                    <a:cubicBezTo>
                      <a:pt x="945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3703089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9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4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31-40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Google Shape;794;p27"/>
              <p:cNvSpPr txBox="1"/>
              <p:nvPr/>
            </p:nvSpPr>
            <p:spPr>
              <a:xfrm>
                <a:off x="3606268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64%</a:t>
                </a:r>
                <a:endParaRPr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96" name="Google Shape;796;p27"/>
            <p:cNvGrpSpPr/>
            <p:nvPr/>
          </p:nvGrpSpPr>
          <p:grpSpPr>
            <a:xfrm>
              <a:off x="4491733" y="1647645"/>
              <a:ext cx="1079400" cy="1433733"/>
              <a:chOff x="4491733" y="1647645"/>
              <a:chExt cx="1079400" cy="1433733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4997967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1" y="1"/>
                    </a:moveTo>
                    <a:lnTo>
                      <a:pt x="1" y="4446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4945805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0" y="212"/>
                      <a:pt x="0" y="473"/>
                    </a:cubicBezTo>
                    <a:cubicBezTo>
                      <a:pt x="0" y="734"/>
                      <a:pt x="212" y="946"/>
                      <a:pt x="473" y="946"/>
                    </a:cubicBezTo>
                    <a:cubicBezTo>
                      <a:pt x="734" y="946"/>
                      <a:pt x="946" y="734"/>
                      <a:pt x="946" y="473"/>
                    </a:cubicBezTo>
                    <a:cubicBezTo>
                      <a:pt x="946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4588628" y="2758129"/>
                <a:ext cx="885758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7" y="2925"/>
                      <a:pt x="7746" y="2779"/>
                      <a:pt x="7746" y="2599"/>
                    </a:cubicBezTo>
                    <a:lnTo>
                      <a:pt x="7746" y="1764"/>
                    </a:lnTo>
                    <a:lnTo>
                      <a:pt x="8014" y="1462"/>
                    </a:lnTo>
                    <a:lnTo>
                      <a:pt x="7746" y="1160"/>
                    </a:lnTo>
                    <a:lnTo>
                      <a:pt x="7746" y="325"/>
                    </a:lnTo>
                    <a:cubicBezTo>
                      <a:pt x="7746" y="145"/>
                      <a:pt x="7617" y="0"/>
                      <a:pt x="7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41-50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Google Shape;800;p27"/>
              <p:cNvSpPr txBox="1"/>
              <p:nvPr/>
            </p:nvSpPr>
            <p:spPr>
              <a:xfrm>
                <a:off x="4491733" y="1647645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45%</a:t>
                </a:r>
                <a:endParaRPr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02" name="Google Shape;802;p27"/>
            <p:cNvGrpSpPr/>
            <p:nvPr/>
          </p:nvGrpSpPr>
          <p:grpSpPr>
            <a:xfrm>
              <a:off x="6210668" y="1643533"/>
              <a:ext cx="1079400" cy="1437845"/>
              <a:chOff x="6210668" y="1643533"/>
              <a:chExt cx="1079400" cy="1437845"/>
            </a:xfrm>
          </p:grpSpPr>
          <p:sp>
            <p:nvSpPr>
              <p:cNvPr id="803" name="Google Shape;803;p27"/>
              <p:cNvSpPr/>
              <p:nvPr/>
            </p:nvSpPr>
            <p:spPr>
              <a:xfrm>
                <a:off x="6802530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1" y="1"/>
                    </a:moveTo>
                    <a:lnTo>
                      <a:pt x="1" y="4446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7"/>
              <p:cNvSpPr/>
              <p:nvPr/>
            </p:nvSpPr>
            <p:spPr>
              <a:xfrm>
                <a:off x="6750368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0" y="212"/>
                      <a:pt x="0" y="473"/>
                    </a:cubicBezTo>
                    <a:cubicBezTo>
                      <a:pt x="0" y="734"/>
                      <a:pt x="212" y="946"/>
                      <a:pt x="473" y="946"/>
                    </a:cubicBezTo>
                    <a:cubicBezTo>
                      <a:pt x="734" y="946"/>
                      <a:pt x="945" y="734"/>
                      <a:pt x="945" y="473"/>
                    </a:cubicBezTo>
                    <a:cubicBezTo>
                      <a:pt x="945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6359816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6" y="2779"/>
                      <a:pt x="7746" y="2599"/>
                    </a:cubicBezTo>
                    <a:lnTo>
                      <a:pt x="7746" y="1764"/>
                    </a:lnTo>
                    <a:lnTo>
                      <a:pt x="8014" y="1462"/>
                    </a:lnTo>
                    <a:lnTo>
                      <a:pt x="7746" y="1160"/>
                    </a:lnTo>
                    <a:lnTo>
                      <a:pt x="7746" y="325"/>
                    </a:lnTo>
                    <a:cubicBezTo>
                      <a:pt x="7746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60+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Google Shape;806;p27"/>
              <p:cNvSpPr txBox="1"/>
              <p:nvPr/>
            </p:nvSpPr>
            <p:spPr>
              <a:xfrm>
                <a:off x="6210668" y="164353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27%</a:t>
                </a:r>
                <a:endParaRPr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08" name="Google Shape;808;p27"/>
            <p:cNvGrpSpPr/>
            <p:nvPr/>
          </p:nvGrpSpPr>
          <p:grpSpPr>
            <a:xfrm>
              <a:off x="5343982" y="2758129"/>
              <a:ext cx="1079400" cy="1236494"/>
              <a:chOff x="5343982" y="2758129"/>
              <a:chExt cx="1079400" cy="1236494"/>
            </a:xfrm>
          </p:grpSpPr>
          <p:sp>
            <p:nvSpPr>
              <p:cNvPr id="809" name="Google Shape;809;p27"/>
              <p:cNvSpPr/>
              <p:nvPr/>
            </p:nvSpPr>
            <p:spPr>
              <a:xfrm>
                <a:off x="5883616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0" y="4446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024668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5831344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1" y="212"/>
                      <a:pt x="1" y="473"/>
                    </a:cubicBezTo>
                    <a:cubicBezTo>
                      <a:pt x="1" y="734"/>
                      <a:pt x="212" y="945"/>
                      <a:pt x="473" y="945"/>
                    </a:cubicBezTo>
                    <a:cubicBezTo>
                      <a:pt x="734" y="945"/>
                      <a:pt x="946" y="734"/>
                      <a:pt x="946" y="473"/>
                    </a:cubicBezTo>
                    <a:cubicBezTo>
                      <a:pt x="946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rgbClr val="024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5474277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8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4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rgbClr val="024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51-60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Google Shape;812;p27"/>
              <p:cNvSpPr txBox="1"/>
              <p:nvPr/>
            </p:nvSpPr>
            <p:spPr>
              <a:xfrm>
                <a:off x="5343982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 smtClean="0">
                    <a:solidFill>
                      <a:srgbClr val="024668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46%</a:t>
                </a:r>
                <a:endParaRPr sz="1800" b="1" dirty="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sp>
        <p:nvSpPr>
          <p:cNvPr id="5" name="Isosceles Triangle 4"/>
          <p:cNvSpPr/>
          <p:nvPr/>
        </p:nvSpPr>
        <p:spPr>
          <a:xfrm>
            <a:off x="0" y="2561754"/>
            <a:ext cx="2646652" cy="258174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Market Analysis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981161" y="1406338"/>
            <a:ext cx="7194647" cy="3232987"/>
            <a:chOff x="981161" y="1406338"/>
            <a:chExt cx="7194647" cy="3232987"/>
          </a:xfrm>
        </p:grpSpPr>
        <p:grpSp>
          <p:nvGrpSpPr>
            <p:cNvPr id="896" name="Google Shape;896;p30"/>
            <p:cNvGrpSpPr/>
            <p:nvPr/>
          </p:nvGrpSpPr>
          <p:grpSpPr>
            <a:xfrm>
              <a:off x="981161" y="2749525"/>
              <a:ext cx="1673996" cy="1889788"/>
              <a:chOff x="981161" y="2901925"/>
              <a:chExt cx="1673996" cy="1889788"/>
            </a:xfrm>
          </p:grpSpPr>
          <p:sp>
            <p:nvSpPr>
              <p:cNvPr id="898" name="Google Shape;898;p30"/>
              <p:cNvSpPr txBox="1"/>
              <p:nvPr/>
            </p:nvSpPr>
            <p:spPr>
              <a:xfrm>
                <a:off x="981163" y="3907613"/>
                <a:ext cx="16731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Smart Watch </a:t>
                </a:r>
                <a:endParaRPr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899" name="Google Shape;899;p30"/>
              <p:cNvGrpSpPr/>
              <p:nvPr/>
            </p:nvGrpSpPr>
            <p:grpSpPr>
              <a:xfrm>
                <a:off x="981161" y="3022517"/>
                <a:ext cx="1673996" cy="666065"/>
                <a:chOff x="1539911" y="3336667"/>
                <a:chExt cx="1673996" cy="666065"/>
              </a:xfrm>
            </p:grpSpPr>
            <p:sp>
              <p:nvSpPr>
                <p:cNvPr id="900" name="Google Shape;900;p30"/>
                <p:cNvSpPr/>
                <p:nvPr/>
              </p:nvSpPr>
              <p:spPr>
                <a:xfrm>
                  <a:off x="2326518" y="3336667"/>
                  <a:ext cx="100781" cy="86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649" extrusionOk="0">
                      <a:moveTo>
                        <a:pt x="326" y="1"/>
                      </a:moveTo>
                      <a:cubicBezTo>
                        <a:pt x="160" y="1"/>
                        <a:pt x="1" y="129"/>
                        <a:pt x="1" y="324"/>
                      </a:cubicBezTo>
                      <a:cubicBezTo>
                        <a:pt x="1" y="503"/>
                        <a:pt x="146" y="649"/>
                        <a:pt x="325" y="649"/>
                      </a:cubicBezTo>
                      <a:cubicBezTo>
                        <a:pt x="611" y="649"/>
                        <a:pt x="756" y="301"/>
                        <a:pt x="553" y="96"/>
                      </a:cubicBezTo>
                      <a:cubicBezTo>
                        <a:pt x="487" y="30"/>
                        <a:pt x="406" y="1"/>
                        <a:pt x="32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376843" y="3383930"/>
                  <a:ext cx="133" cy="5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190" fill="none" extrusionOk="0">
                      <a:moveTo>
                        <a:pt x="1" y="0"/>
                      </a:moveTo>
                      <a:lnTo>
                        <a:pt x="1" y="4190"/>
                      </a:ln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miter lim="238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1539911" y="3950544"/>
                  <a:ext cx="1673996" cy="52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9" h="392" fill="none" extrusionOk="0">
                      <a:moveTo>
                        <a:pt x="1" y="391"/>
                      </a:moveTo>
                      <a:lnTo>
                        <a:pt x="1" y="0"/>
                      </a:lnTo>
                      <a:lnTo>
                        <a:pt x="7129" y="0"/>
                      </a:lnTo>
                      <a:lnTo>
                        <a:pt x="7129" y="39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238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3" name="Google Shape;903;p30"/>
              <p:cNvSpPr/>
              <p:nvPr/>
            </p:nvSpPr>
            <p:spPr>
              <a:xfrm>
                <a:off x="1309800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16-20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4" name="Google Shape;904;p30"/>
            <p:cNvGrpSpPr/>
            <p:nvPr/>
          </p:nvGrpSpPr>
          <p:grpSpPr>
            <a:xfrm>
              <a:off x="3735541" y="2749525"/>
              <a:ext cx="1680078" cy="1889800"/>
              <a:chOff x="3735541" y="2901925"/>
              <a:chExt cx="1680078" cy="1889800"/>
            </a:xfrm>
          </p:grpSpPr>
          <p:sp>
            <p:nvSpPr>
              <p:cNvPr id="906" name="Google Shape;906;p30"/>
              <p:cNvSpPr/>
              <p:nvPr/>
            </p:nvSpPr>
            <p:spPr>
              <a:xfrm>
                <a:off x="4527815" y="3022517"/>
                <a:ext cx="86137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7" extrusionOk="0">
                    <a:moveTo>
                      <a:pt x="324" y="0"/>
                    </a:moveTo>
                    <a:cubicBezTo>
                      <a:pt x="146" y="0"/>
                      <a:pt x="0" y="146"/>
                      <a:pt x="0" y="324"/>
                    </a:cubicBezTo>
                    <a:cubicBezTo>
                      <a:pt x="0" y="503"/>
                      <a:pt x="146" y="646"/>
                      <a:pt x="324" y="646"/>
                    </a:cubicBezTo>
                    <a:cubicBezTo>
                      <a:pt x="501" y="646"/>
                      <a:pt x="646" y="503"/>
                      <a:pt x="646" y="324"/>
                    </a:cubicBezTo>
                    <a:cubicBezTo>
                      <a:pt x="646" y="146"/>
                      <a:pt x="501" y="0"/>
                      <a:pt x="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4578852" y="3069780"/>
                <a:ext cx="133" cy="5578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90" fill="none" extrusionOk="0">
                    <a:moveTo>
                      <a:pt x="0" y="0"/>
                    </a:moveTo>
                    <a:lnTo>
                      <a:pt x="0" y="419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3735541" y="3636400"/>
                <a:ext cx="1673105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0"/>
              <p:cNvSpPr txBox="1"/>
              <p:nvPr/>
            </p:nvSpPr>
            <p:spPr>
              <a:xfrm>
                <a:off x="3742219" y="3907625"/>
                <a:ext cx="16734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</a:t>
                </a:r>
                <a:r>
                  <a:rPr lang="en-US" sz="1200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Computer</a:t>
                </a:r>
                <a:endParaRPr lang="en-US"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4071025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31-40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1" name="Google Shape;911;p30"/>
            <p:cNvGrpSpPr/>
            <p:nvPr/>
          </p:nvGrpSpPr>
          <p:grpSpPr>
            <a:xfrm>
              <a:off x="2361314" y="1406350"/>
              <a:ext cx="1673996" cy="1669875"/>
              <a:chOff x="2361314" y="1558750"/>
              <a:chExt cx="1673996" cy="1669875"/>
            </a:xfrm>
          </p:grpSpPr>
          <p:sp>
            <p:nvSpPr>
              <p:cNvPr id="913" name="Google Shape;913;p30"/>
              <p:cNvSpPr txBox="1"/>
              <p:nvPr/>
            </p:nvSpPr>
            <p:spPr>
              <a:xfrm>
                <a:off x="2361763" y="1558750"/>
                <a:ext cx="16731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Smart </a:t>
                </a:r>
                <a:r>
                  <a:rPr lang="en-US" sz="1200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Phone </a:t>
                </a:r>
                <a:endParaRPr lang="en-US"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3167547" y="3022517"/>
                <a:ext cx="100781" cy="86403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49" extrusionOk="0">
                    <a:moveTo>
                      <a:pt x="327" y="1"/>
                    </a:moveTo>
                    <a:cubicBezTo>
                      <a:pt x="161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3" y="649"/>
                      <a:pt x="756" y="301"/>
                      <a:pt x="553" y="96"/>
                    </a:cubicBezTo>
                    <a:cubicBezTo>
                      <a:pt x="488" y="30"/>
                      <a:pt x="407" y="1"/>
                      <a:pt x="3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3198246" y="2495177"/>
                <a:ext cx="133" cy="566479"/>
              </a:xfrm>
              <a:custGeom>
                <a:avLst/>
                <a:gdLst/>
                <a:ahLst/>
                <a:cxnLst/>
                <a:rect l="l" t="t" r="r" b="b"/>
                <a:pathLst>
                  <a:path w="1" h="4255" fill="none" extrusionOk="0">
                    <a:moveTo>
                      <a:pt x="1" y="4254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0"/>
              <p:cNvSpPr/>
              <p:nvPr/>
            </p:nvSpPr>
            <p:spPr>
              <a:xfrm>
                <a:off x="2361314" y="2442856"/>
                <a:ext cx="1673996" cy="52188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7129" y="391"/>
                    </a:lnTo>
                    <a:lnTo>
                      <a:pt x="7129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>
                <a:off x="2695200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21-30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8" name="Google Shape;918;p30"/>
            <p:cNvGrpSpPr/>
            <p:nvPr/>
          </p:nvGrpSpPr>
          <p:grpSpPr>
            <a:xfrm>
              <a:off x="6489038" y="2749525"/>
              <a:ext cx="1686770" cy="1889788"/>
              <a:chOff x="6489038" y="2901925"/>
              <a:chExt cx="1686770" cy="1889788"/>
            </a:xfrm>
          </p:grpSpPr>
          <p:sp>
            <p:nvSpPr>
              <p:cNvPr id="920" name="Google Shape;920;p30"/>
              <p:cNvSpPr/>
              <p:nvPr/>
            </p:nvSpPr>
            <p:spPr>
              <a:xfrm>
                <a:off x="7268576" y="3022417"/>
                <a:ext cx="100648" cy="864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26" y="1"/>
                    </a:moveTo>
                    <a:cubicBezTo>
                      <a:pt x="159" y="1"/>
                      <a:pt x="0" y="129"/>
                      <a:pt x="0" y="324"/>
                    </a:cubicBezTo>
                    <a:cubicBezTo>
                      <a:pt x="0" y="503"/>
                      <a:pt x="145" y="649"/>
                      <a:pt x="327" y="649"/>
                    </a:cubicBezTo>
                    <a:cubicBezTo>
                      <a:pt x="612" y="646"/>
                      <a:pt x="755" y="298"/>
                      <a:pt x="553" y="96"/>
                    </a:cubicBezTo>
                    <a:cubicBezTo>
                      <a:pt x="487" y="30"/>
                      <a:pt x="405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7338836" y="3069680"/>
                <a:ext cx="133" cy="5578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90" fill="none" extrusionOk="0">
                    <a:moveTo>
                      <a:pt x="0" y="0"/>
                    </a:moveTo>
                    <a:lnTo>
                      <a:pt x="0" y="419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0"/>
              <p:cNvSpPr/>
              <p:nvPr/>
            </p:nvSpPr>
            <p:spPr>
              <a:xfrm>
                <a:off x="6501806" y="3636300"/>
                <a:ext cx="1674002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92" fill="none" extrusionOk="0">
                    <a:moveTo>
                      <a:pt x="0" y="391"/>
                    </a:moveTo>
                    <a:lnTo>
                      <a:pt x="0" y="0"/>
                    </a:lnTo>
                    <a:lnTo>
                      <a:pt x="7130" y="0"/>
                    </a:lnTo>
                    <a:lnTo>
                      <a:pt x="7130" y="39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0"/>
              <p:cNvSpPr txBox="1"/>
              <p:nvPr/>
            </p:nvSpPr>
            <p:spPr>
              <a:xfrm>
                <a:off x="6489038" y="3907613"/>
                <a:ext cx="16734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</a:t>
                </a:r>
                <a:r>
                  <a:rPr lang="en-US" sz="1200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Television</a:t>
                </a:r>
                <a:endParaRPr lang="en-US"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4" name="Google Shape;924;p30"/>
              <p:cNvSpPr/>
              <p:nvPr/>
            </p:nvSpPr>
            <p:spPr>
              <a:xfrm>
                <a:off x="6832238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51-60+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5" name="Google Shape;925;p30"/>
            <p:cNvGrpSpPr/>
            <p:nvPr/>
          </p:nvGrpSpPr>
          <p:grpSpPr>
            <a:xfrm>
              <a:off x="5127320" y="1406338"/>
              <a:ext cx="1674000" cy="1669887"/>
              <a:chOff x="5127320" y="1558738"/>
              <a:chExt cx="1674000" cy="1669887"/>
            </a:xfrm>
          </p:grpSpPr>
          <p:sp>
            <p:nvSpPr>
              <p:cNvPr id="927" name="Google Shape;927;p30"/>
              <p:cNvSpPr txBox="1"/>
              <p:nvPr/>
            </p:nvSpPr>
            <p:spPr>
              <a:xfrm>
                <a:off x="5127320" y="1558738"/>
                <a:ext cx="16740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</a:t>
                </a:r>
                <a:r>
                  <a:rPr lang="en-US" sz="1200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Home Appliances</a:t>
                </a:r>
                <a:endParaRPr lang="en-US"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8" name="Google Shape;928;p30"/>
              <p:cNvSpPr/>
              <p:nvPr/>
            </p:nvSpPr>
            <p:spPr>
              <a:xfrm>
                <a:off x="5127768" y="2442850"/>
                <a:ext cx="1673105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7128" y="391"/>
                    </a:lnTo>
                    <a:lnTo>
                      <a:pt x="7128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0"/>
              <p:cNvSpPr/>
              <p:nvPr/>
            </p:nvSpPr>
            <p:spPr>
              <a:xfrm>
                <a:off x="5889525" y="3022517"/>
                <a:ext cx="86004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7" extrusionOk="0">
                    <a:moveTo>
                      <a:pt x="324" y="0"/>
                    </a:moveTo>
                    <a:cubicBezTo>
                      <a:pt x="145" y="0"/>
                      <a:pt x="0" y="146"/>
                      <a:pt x="0" y="324"/>
                    </a:cubicBezTo>
                    <a:cubicBezTo>
                      <a:pt x="0" y="503"/>
                      <a:pt x="145" y="646"/>
                      <a:pt x="324" y="646"/>
                    </a:cubicBezTo>
                    <a:cubicBezTo>
                      <a:pt x="503" y="646"/>
                      <a:pt x="646" y="503"/>
                      <a:pt x="646" y="324"/>
                    </a:cubicBezTo>
                    <a:cubicBezTo>
                      <a:pt x="646" y="14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5964253" y="2495177"/>
                <a:ext cx="133" cy="566479"/>
              </a:xfrm>
              <a:custGeom>
                <a:avLst/>
                <a:gdLst/>
                <a:ahLst/>
                <a:cxnLst/>
                <a:rect l="l" t="t" r="r" b="b"/>
                <a:pathLst>
                  <a:path w="1" h="4255" fill="none" extrusionOk="0">
                    <a:moveTo>
                      <a:pt x="0" y="4254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0"/>
              <p:cNvSpPr/>
              <p:nvPr/>
            </p:nvSpPr>
            <p:spPr>
              <a:xfrm>
                <a:off x="5456413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41-50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32" name="Google Shape;932;p30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name="adj" fmla="val 304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name="adj" fmla="val 304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Isosceles Triangle 2"/>
          <p:cNvSpPr/>
          <p:nvPr/>
        </p:nvSpPr>
        <p:spPr>
          <a:xfrm rot="18892432">
            <a:off x="-1085564" y="-292364"/>
            <a:ext cx="3085527" cy="1585202"/>
          </a:xfrm>
          <a:prstGeom prst="triangle">
            <a:avLst>
              <a:gd name="adj" fmla="val 498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888334" cy="5143501"/>
            <a:chOff x="0" y="0"/>
            <a:chExt cx="4888334" cy="5143501"/>
          </a:xfrm>
        </p:grpSpPr>
        <p:sp>
          <p:nvSpPr>
            <p:cNvPr id="3" name="Rectangle 2"/>
            <p:cNvSpPr/>
            <p:nvPr/>
          </p:nvSpPr>
          <p:spPr>
            <a:xfrm rot="19455583">
              <a:off x="756660" y="889952"/>
              <a:ext cx="4131674" cy="336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523957" cy="3221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3221503"/>
              <a:ext cx="2124222" cy="192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xmlns:w="http://schemas.openxmlformats.org/wordprocessingml/2006/main" xmlns:w10="urn:schemas-microsoft-com:office:word" xmlns:v="urn:schemas-microsoft-com:vml" xmlns:o="urn:schemas-microsoft-com:office:offic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961F2393-D65E-7E2C-7AE4-F777DA32F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063601"/>
              </p:ext>
            </p:extLst>
          </p:nvPr>
        </p:nvGraphicFramePr>
        <p:xfrm>
          <a:off x="0" y="939561"/>
          <a:ext cx="3847514" cy="291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nip Diagonal Corner Rectangle 11"/>
          <p:cNvSpPr/>
          <p:nvPr/>
        </p:nvSpPr>
        <p:spPr>
          <a:xfrm>
            <a:off x="5900570" y="1282338"/>
            <a:ext cx="2033608" cy="89112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3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Highest Sales</a:t>
            </a:r>
          </a:p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fld id="{81E3B382-0665-4943-B6C3-41199C5D094B}" type="CATEGORYNAME">
              <a:rPr lang="en-US" sz="1600" smtClean="0">
                <a:solidFill>
                  <a:schemeClr val="tx1"/>
                </a:solidFill>
              </a:rPr>
              <a:pPr/>
              <a:t>Dhaka</a:t>
            </a:fld>
            <a:r>
              <a:rPr lang="en-US" sz="1600" dirty="0" smtClean="0">
                <a:solidFill>
                  <a:schemeClr val="tx1"/>
                </a:solidFill>
              </a:rPr>
              <a:t> </a:t>
            </a:r>
            <a:fld id="{4F4CA29A-C666-4806-BFFF-B3A19E604890}" type="VALU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5850000</a:t>
            </a:fld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5900570" y="2976007"/>
            <a:ext cx="2033607" cy="82930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Lowest </a:t>
            </a:r>
            <a:r>
              <a:rPr lang="en-US" sz="1600" dirty="0" smtClean="0">
                <a:solidFill>
                  <a:schemeClr val="tx1"/>
                </a:solidFill>
              </a:rPr>
              <a:t>Sales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fld id="{D2741909-69BB-4507-AD06-947A72C22A54}" type="CATEGORYNAM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Khulna</a:t>
            </a:fld>
            <a:r>
              <a:rPr lang="en-US" sz="1600" dirty="0" smtClean="0">
                <a:solidFill>
                  <a:schemeClr val="tx1"/>
                </a:solidFill>
              </a:rPr>
              <a:t> </a:t>
            </a:r>
            <a:fld id="{ABFDD962-EF7E-4E2F-84EC-3A31D11E9AF4}" type="VALU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4110000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146" y="325340"/>
            <a:ext cx="337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Region wise Total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21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Balance Sheet of 2024</a:t>
            </a: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1656471" y="1616237"/>
            <a:ext cx="5831058" cy="2477340"/>
            <a:chOff x="457200" y="1447425"/>
            <a:chExt cx="5831058" cy="2477340"/>
          </a:xfrm>
        </p:grpSpPr>
        <p:grpSp>
          <p:nvGrpSpPr>
            <p:cNvPr id="1096" name="Google Shape;1096;p33"/>
            <p:cNvGrpSpPr/>
            <p:nvPr/>
          </p:nvGrpSpPr>
          <p:grpSpPr>
            <a:xfrm>
              <a:off x="457200" y="1447425"/>
              <a:ext cx="5831058" cy="432000"/>
              <a:chOff x="457200" y="1447425"/>
              <a:chExt cx="5831058" cy="432000"/>
            </a:xfrm>
          </p:grpSpPr>
          <p:sp>
            <p:nvSpPr>
              <p:cNvPr id="1097" name="Google Shape;1097;p33"/>
              <p:cNvSpPr/>
              <p:nvPr/>
            </p:nvSpPr>
            <p:spPr>
              <a:xfrm>
                <a:off x="457200" y="144742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Total </a:t>
                </a: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Revenue</a:t>
                </a:r>
                <a:endParaRPr dirty="0"/>
              </a:p>
            </p:txBody>
          </p:sp>
          <p:sp>
            <p:nvSpPr>
              <p:cNvPr id="1098" name="Google Shape;1098;p33"/>
              <p:cNvSpPr txBox="1"/>
              <p:nvPr/>
            </p:nvSpPr>
            <p:spPr>
              <a:xfrm>
                <a:off x="3086788" y="1486125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 smtClean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15,000,000,000</a:t>
                </a:r>
                <a:endParaRPr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99" name="Google Shape;1099;p33"/>
              <p:cNvSpPr txBox="1"/>
              <p:nvPr/>
            </p:nvSpPr>
            <p:spPr>
              <a:xfrm>
                <a:off x="5053675" y="1486125"/>
                <a:ext cx="1234583" cy="35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</a:t>
                </a: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12% </a:t>
                </a: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00" name="Google Shape;1100;p33"/>
              <p:cNvCxnSpPr>
                <a:stCxn id="1098" idx="3"/>
                <a:endCxn id="1099" idx="1"/>
              </p:cNvCxnSpPr>
              <p:nvPr/>
            </p:nvCxnSpPr>
            <p:spPr>
              <a:xfrm>
                <a:off x="4667188" y="1663425"/>
                <a:ext cx="38648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1" name="Google Shape;1101;p33"/>
            <p:cNvGrpSpPr/>
            <p:nvPr/>
          </p:nvGrpSpPr>
          <p:grpSpPr>
            <a:xfrm>
              <a:off x="457200" y="1958760"/>
              <a:ext cx="5831058" cy="432000"/>
              <a:chOff x="457200" y="1958760"/>
              <a:chExt cx="5831058" cy="432000"/>
            </a:xfrm>
          </p:grpSpPr>
          <p:sp>
            <p:nvSpPr>
              <p:cNvPr id="1102" name="Google Shape;1102;p33"/>
              <p:cNvSpPr/>
              <p:nvPr/>
            </p:nvSpPr>
            <p:spPr>
              <a:xfrm>
                <a:off x="457200" y="1958760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Gross </a:t>
                </a: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Profit</a:t>
                </a:r>
                <a:endParaRPr dirty="0"/>
              </a:p>
            </p:txBody>
          </p:sp>
          <p:sp>
            <p:nvSpPr>
              <p:cNvPr id="1103" name="Google Shape;1103;p33"/>
              <p:cNvSpPr txBox="1"/>
              <p:nvPr/>
            </p:nvSpPr>
            <p:spPr>
              <a:xfrm>
                <a:off x="3086788" y="1997520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 smtClean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9,500,000,000</a:t>
                </a:r>
                <a:endParaRPr sz="16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04" name="Google Shape;1104;p33"/>
              <p:cNvSpPr txBox="1"/>
              <p:nvPr/>
            </p:nvSpPr>
            <p:spPr>
              <a:xfrm>
                <a:off x="5053588" y="2005740"/>
                <a:ext cx="1234670" cy="354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</a:t>
                </a: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05" name="Google Shape;1105;p33"/>
              <p:cNvCxnSpPr>
                <a:stCxn id="1103" idx="3"/>
                <a:endCxn id="1104" idx="1"/>
              </p:cNvCxnSpPr>
              <p:nvPr/>
            </p:nvCxnSpPr>
            <p:spPr>
              <a:xfrm>
                <a:off x="4667188" y="2174820"/>
                <a:ext cx="386400" cy="82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6" name="Google Shape;1106;p33"/>
            <p:cNvGrpSpPr/>
            <p:nvPr/>
          </p:nvGrpSpPr>
          <p:grpSpPr>
            <a:xfrm>
              <a:off x="457200" y="2470095"/>
              <a:ext cx="5831058" cy="432000"/>
              <a:chOff x="457200" y="2470095"/>
              <a:chExt cx="5831058" cy="432000"/>
            </a:xfrm>
          </p:grpSpPr>
          <p:sp>
            <p:nvSpPr>
              <p:cNvPr id="1107" name="Google Shape;1107;p33"/>
              <p:cNvSpPr/>
              <p:nvPr/>
            </p:nvSpPr>
            <p:spPr>
              <a:xfrm>
                <a:off x="457200" y="247009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Net </a:t>
                </a: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Profit</a:t>
                </a:r>
                <a:endParaRPr dirty="0"/>
              </a:p>
            </p:txBody>
          </p:sp>
          <p:sp>
            <p:nvSpPr>
              <p:cNvPr id="1108" name="Google Shape;1108;p33"/>
              <p:cNvSpPr txBox="1"/>
              <p:nvPr/>
            </p:nvSpPr>
            <p:spPr>
              <a:xfrm>
                <a:off x="3086788" y="2508841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 smtClean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3,200,000,000</a:t>
                </a:r>
                <a:endParaRPr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09" name="Google Shape;1109;p33"/>
              <p:cNvSpPr txBox="1"/>
              <p:nvPr/>
            </p:nvSpPr>
            <p:spPr>
              <a:xfrm>
                <a:off x="5053675" y="2508840"/>
                <a:ext cx="1234583" cy="354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↓ </a:t>
                </a: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10" name="Google Shape;1110;p33"/>
              <p:cNvCxnSpPr>
                <a:stCxn id="1108" idx="3"/>
                <a:endCxn id="1109" idx="1"/>
              </p:cNvCxnSpPr>
              <p:nvPr/>
            </p:nvCxnSpPr>
            <p:spPr>
              <a:xfrm flipV="1">
                <a:off x="4667188" y="2686140"/>
                <a:ext cx="386487" cy="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33"/>
            <p:cNvGrpSpPr/>
            <p:nvPr/>
          </p:nvGrpSpPr>
          <p:grpSpPr>
            <a:xfrm>
              <a:off x="457200" y="2981430"/>
              <a:ext cx="5831058" cy="432000"/>
              <a:chOff x="457200" y="2981430"/>
              <a:chExt cx="5831058" cy="432000"/>
            </a:xfrm>
          </p:grpSpPr>
          <p:sp>
            <p:nvSpPr>
              <p:cNvPr id="1112" name="Google Shape;1112;p33"/>
              <p:cNvSpPr/>
              <p:nvPr/>
            </p:nvSpPr>
            <p:spPr>
              <a:xfrm>
                <a:off x="457200" y="2981430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0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Operating </a:t>
                </a:r>
                <a:r>
                  <a:rPr lang="en-GB" sz="20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Expenses</a:t>
                </a:r>
                <a:endParaRPr sz="1200" dirty="0"/>
              </a:p>
            </p:txBody>
          </p:sp>
          <p:sp>
            <p:nvSpPr>
              <p:cNvPr id="1113" name="Google Shape;1113;p33"/>
              <p:cNvSpPr txBox="1"/>
              <p:nvPr/>
            </p:nvSpPr>
            <p:spPr>
              <a:xfrm>
                <a:off x="3086788" y="3020161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 smtClean="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6,000,000,000</a:t>
                </a:r>
                <a:endParaRPr sz="16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4" name="Google Shape;1114;p33"/>
              <p:cNvSpPr txBox="1"/>
              <p:nvPr/>
            </p:nvSpPr>
            <p:spPr>
              <a:xfrm>
                <a:off x="5053675" y="3020160"/>
                <a:ext cx="1234583" cy="354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</a:t>
                </a: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18%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15" name="Google Shape;1115;p33"/>
              <p:cNvCxnSpPr>
                <a:stCxn id="1113" idx="3"/>
                <a:endCxn id="1114" idx="1"/>
              </p:cNvCxnSpPr>
              <p:nvPr/>
            </p:nvCxnSpPr>
            <p:spPr>
              <a:xfrm flipV="1">
                <a:off x="4667188" y="3197460"/>
                <a:ext cx="386487" cy="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33"/>
            <p:cNvGrpSpPr/>
            <p:nvPr/>
          </p:nvGrpSpPr>
          <p:grpSpPr>
            <a:xfrm>
              <a:off x="457200" y="3492765"/>
              <a:ext cx="5831058" cy="432000"/>
              <a:chOff x="457200" y="3492765"/>
              <a:chExt cx="5831058" cy="432000"/>
            </a:xfrm>
          </p:grpSpPr>
          <p:sp>
            <p:nvSpPr>
              <p:cNvPr id="1117" name="Google Shape;1117;p33"/>
              <p:cNvSpPr/>
              <p:nvPr/>
            </p:nvSpPr>
            <p:spPr>
              <a:xfrm>
                <a:off x="457200" y="349276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Net </a:t>
                </a: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Loss </a:t>
                </a:r>
                <a:endParaRPr dirty="0"/>
              </a:p>
            </p:txBody>
          </p:sp>
          <p:sp>
            <p:nvSpPr>
              <p:cNvPr id="1118" name="Google Shape;1118;p33"/>
              <p:cNvSpPr txBox="1"/>
              <p:nvPr/>
            </p:nvSpPr>
            <p:spPr>
              <a:xfrm>
                <a:off x="3086788" y="3531482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 smtClean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500,000,000</a:t>
                </a:r>
                <a:endParaRPr lang="en-GB" sz="16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9" name="Google Shape;1119;p33"/>
              <p:cNvSpPr txBox="1"/>
              <p:nvPr/>
            </p:nvSpPr>
            <p:spPr>
              <a:xfrm>
                <a:off x="5053588" y="3531465"/>
                <a:ext cx="1234670" cy="354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↓ </a:t>
                </a: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20" name="Google Shape;1120;p33"/>
              <p:cNvCxnSpPr>
                <a:stCxn id="1118" idx="3"/>
                <a:endCxn id="1119" idx="1"/>
              </p:cNvCxnSpPr>
              <p:nvPr/>
            </p:nvCxnSpPr>
            <p:spPr>
              <a:xfrm flipV="1">
                <a:off x="4667188" y="3708765"/>
                <a:ext cx="386400" cy="1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" name="Isosceles Triangle 10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2018131">
            <a:off x="-343364" y="-1013416"/>
            <a:ext cx="9265379" cy="573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973" y="1152044"/>
            <a:ext cx="6414867" cy="2582928"/>
          </a:xfrm>
        </p:spPr>
        <p:txBody>
          <a:bodyPr/>
          <a:lstStyle/>
          <a:p>
            <a:r>
              <a:rPr lang="en-US" sz="7200" dirty="0" smtClean="0"/>
              <a:t>XYZ Company</a:t>
            </a:r>
            <a:endParaRPr lang="en-US" sz="72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550" y1="27316" x2="68371" y2="36102"/>
                        <a14:foregroundMark x1="69649" y1="49042" x2="58626" y2="65655"/>
                        <a14:foregroundMark x1="46965" y1="33866" x2="41374" y2="49681"/>
                        <a14:foregroundMark x1="52396" y1="33866" x2="47604" y2="49042"/>
                        <a14:foregroundMark x1="56550" y1="42492" x2="51118" y2="61342"/>
                        <a14:foregroundMark x1="58626" y1="41853" x2="55911" y2="59105"/>
                        <a14:foregroundMark x1="30990" y1="47604" x2="42013" y2="46166"/>
                        <a14:foregroundMark x1="60064" y1="48243" x2="69010" y2="44728"/>
                        <a14:foregroundMark x1="45527" y1="33067" x2="48083" y2="26677"/>
                        <a14:foregroundMark x1="40735" y1="50958" x2="41054" y2="56709"/>
                        <a14:foregroundMark x1="43610" y1="34665" x2="42652" y2="38818"/>
                        <a14:foregroundMark x1="27316" y1="76358" x2="73482" y2="76038"/>
                        <a14:foregroundMark x1="28754" y1="74920" x2="70927" y2="73323"/>
                        <a14:foregroundMark x1="29073" y1="78754" x2="70927" y2="74920"/>
                        <a14:foregroundMark x1="36422" y1="79553" x2="73482" y2="76358"/>
                        <a14:foregroundMark x1="74281" y1="73323" x2="74281" y2="76837"/>
                        <a14:foregroundMark x1="73802" y1="75719" x2="67252" y2="75719"/>
                        <a14:foregroundMark x1="31949" y1="39137" x2="40096" y2="28914"/>
                        <a14:foregroundMark x1="48722" y1="24760" x2="49521" y2="22364"/>
                        <a14:foregroundMark x1="50958" y1="22045" x2="52716" y2="28914"/>
                        <a14:foregroundMark x1="58307" y1="27796" x2="52716" y2="27796"/>
                        <a14:foregroundMark x1="25399" y1="74121" x2="42971" y2="73003"/>
                        <a14:foregroundMark x1="26198" y1="76358" x2="26997" y2="79553"/>
                        <a14:foregroundMark x1="29872" y1="79073" x2="29872" y2="79073"/>
                        <a14:foregroundMark x1="31629" y1="79553" x2="40415" y2="77955"/>
                        <a14:foregroundMark x1="57508" y1="79553" x2="74601" y2="79553"/>
                        <a14:foregroundMark x1="57188" y1="79872" x2="23642" y2="79553"/>
                        <a14:foregroundMark x1="24760" y1="73003" x2="74601" y2="73003"/>
                        <a14:foregroundMark x1="23642" y1="73003" x2="23962" y2="78754"/>
                        <a14:foregroundMark x1="74601" y1="73003" x2="7428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86" y="-232117"/>
            <a:ext cx="2377440" cy="2377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2856" y="6557555"/>
            <a:ext cx="3622431" cy="40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28768" y="3529484"/>
            <a:ext cx="2655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1F1F1F"/>
                </a:solidFill>
                <a:latin typeface="inherit"/>
              </a:rPr>
              <a:t>We are for you</a:t>
            </a:r>
            <a:r>
              <a:rPr lang="en-US" sz="6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2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1386" y="334851"/>
            <a:ext cx="327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 wise Total Sales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xmlns:w="http://schemas.openxmlformats.org/wordprocessingml/2006/main" xmlns:w10="urn:schemas-microsoft-com:office:word" xmlns:v="urn:schemas-microsoft-com:vml" xmlns:o="urn:schemas-microsoft-com:office:offic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2CDB0145-93ED-30B4-74AE-10D910323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405326"/>
              </p:ext>
            </p:extLst>
          </p:nvPr>
        </p:nvGraphicFramePr>
        <p:xfrm>
          <a:off x="4654424" y="1378635"/>
          <a:ext cx="3956985" cy="259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88940"/>
              </p:ext>
            </p:extLst>
          </p:nvPr>
        </p:nvGraphicFramePr>
        <p:xfrm>
          <a:off x="540813" y="1798661"/>
          <a:ext cx="3327802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175335"/>
                <a:gridCol w="2152467"/>
              </a:tblGrid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Row Labels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Sum of Total Sales (BDT)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Desktop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6950000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Laptop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12250000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Smartphone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6150000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Tablet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3320000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Grand 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28670000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Isosceles Triangle 8"/>
          <p:cNvSpPr/>
          <p:nvPr/>
        </p:nvSpPr>
        <p:spPr>
          <a:xfrm rot="7958029">
            <a:off x="7223689" y="3912718"/>
            <a:ext cx="3114098" cy="1369481"/>
          </a:xfrm>
          <a:prstGeom prst="triangle">
            <a:avLst>
              <a:gd name="adj" fmla="val 565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247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2596" y="746975"/>
            <a:ext cx="39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product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421690"/>
              </p:ext>
            </p:extLst>
          </p:nvPr>
        </p:nvGraphicFramePr>
        <p:xfrm>
          <a:off x="1047746" y="2309079"/>
          <a:ext cx="2743200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219200"/>
                <a:gridCol w="1524000"/>
              </a:tblGrid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January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February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March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892474327"/>
              </p:ext>
            </p:extLst>
          </p:nvPr>
        </p:nvGraphicFramePr>
        <p:xfrm>
          <a:off x="4318781" y="1891038"/>
          <a:ext cx="3554989" cy="1815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Isosceles Triangle 7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01262" y="886298"/>
            <a:ext cx="6042073" cy="3495788"/>
            <a:chOff x="1301262" y="886298"/>
            <a:chExt cx="6042073" cy="3495788"/>
          </a:xfrm>
        </p:grpSpPr>
        <p:sp>
          <p:nvSpPr>
            <p:cNvPr id="6" name="Rectangle 5"/>
            <p:cNvSpPr/>
            <p:nvPr/>
          </p:nvSpPr>
          <p:spPr>
            <a:xfrm>
              <a:off x="1301262" y="1139483"/>
              <a:ext cx="6042073" cy="3242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Chart 3"/>
            <p:cNvGraphicFramePr/>
            <p:nvPr>
              <p:extLst>
                <p:ext uri="{D42A27DB-BD31-4B8C-83A1-F6EECF244321}">
                  <p14:modId xmlns:p14="http://schemas.microsoft.com/office/powerpoint/2010/main" val="1582394079"/>
                </p:ext>
              </p:extLst>
            </p:nvPr>
          </p:nvGraphicFramePr>
          <p:xfrm>
            <a:off x="1434903" y="886298"/>
            <a:ext cx="5768958" cy="3411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5" name="TextBox 4"/>
          <p:cNvSpPr txBox="1"/>
          <p:nvPr/>
        </p:nvSpPr>
        <p:spPr>
          <a:xfrm>
            <a:off x="2684157" y="614818"/>
            <a:ext cx="537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Yearly Sales , Expenses &amp; Profit 2024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entagon 55"/>
          <p:cNvSpPr/>
          <p:nvPr/>
        </p:nvSpPr>
        <p:spPr>
          <a:xfrm rot="16200000">
            <a:off x="222010" y="904653"/>
            <a:ext cx="5520778" cy="295691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 rot="5400000">
            <a:off x="3343586" y="1256109"/>
            <a:ext cx="5520778" cy="295691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Google Shape;1349;p39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Highest</a:t>
            </a:r>
            <a:endParaRPr dirty="0"/>
          </a:p>
        </p:txBody>
      </p:sp>
      <p:sp>
        <p:nvSpPr>
          <p:cNvPr id="1350" name="Google Shape;1350;p39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Lowest</a:t>
            </a:r>
            <a:endParaRPr dirty="0"/>
          </a:p>
        </p:txBody>
      </p:sp>
      <p:grpSp>
        <p:nvGrpSpPr>
          <p:cNvPr id="1352" name="Google Shape;1352;p39"/>
          <p:cNvGrpSpPr/>
          <p:nvPr/>
        </p:nvGrpSpPr>
        <p:grpSpPr>
          <a:xfrm>
            <a:off x="4743398" y="1713750"/>
            <a:ext cx="2637390" cy="542700"/>
            <a:chOff x="4743398" y="1713750"/>
            <a:chExt cx="2637390" cy="542700"/>
          </a:xfrm>
        </p:grpSpPr>
        <p:sp>
          <p:nvSpPr>
            <p:cNvPr id="1353" name="Google Shape;1353;p39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743398" y="1848058"/>
              <a:ext cx="274979" cy="274084"/>
            </a:xfrm>
            <a:custGeom>
              <a:avLst/>
              <a:gdLst/>
              <a:ahLst/>
              <a:cxnLst/>
              <a:rect l="l" t="t" r="r" b="b"/>
              <a:pathLst>
                <a:path w="4095" h="4096" extrusionOk="0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November 4809300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8" name="Google Shape;1358;p39"/>
          <p:cNvGrpSpPr/>
          <p:nvPr/>
        </p:nvGrpSpPr>
        <p:grpSpPr>
          <a:xfrm>
            <a:off x="594360" y="1713750"/>
            <a:ext cx="3665590" cy="542700"/>
            <a:chOff x="594360" y="1713750"/>
            <a:chExt cx="3665590" cy="542700"/>
          </a:xfrm>
        </p:grpSpPr>
        <p:sp>
          <p:nvSpPr>
            <p:cNvPr id="1359" name="Google Shape;1359;p39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604326" y="1848058"/>
              <a:ext cx="275046" cy="274084"/>
            </a:xfrm>
            <a:custGeom>
              <a:avLst/>
              <a:gdLst/>
              <a:ahLst/>
              <a:cxnLst/>
              <a:rect l="l" t="t" r="r" b="b"/>
              <a:pathLst>
                <a:path w="4096" h="4096" extrusionOk="0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39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July 15543600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39"/>
            <p:cNvSpPr txBox="1"/>
            <p:nvPr/>
          </p:nvSpPr>
          <p:spPr>
            <a:xfrm>
              <a:off x="594360" y="1781504"/>
              <a:ext cx="865980" cy="407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 smtClean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365" name="Google Shape;1365;p39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604326" y="2675010"/>
              <a:ext cx="275046" cy="274017"/>
            </a:xfrm>
            <a:custGeom>
              <a:avLst/>
              <a:gdLst/>
              <a:ahLst/>
              <a:cxnLst/>
              <a:rect l="l" t="t" r="r" b="b"/>
              <a:pathLst>
                <a:path w="4096" h="4095" extrusionOk="0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July 9976500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8" name="Google Shape;1368;p39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 smtClean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Expense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70" name="Google Shape;1370;p39"/>
          <p:cNvGrpSpPr/>
          <p:nvPr/>
        </p:nvGrpSpPr>
        <p:grpSpPr>
          <a:xfrm>
            <a:off x="484700" y="3364014"/>
            <a:ext cx="3775250" cy="542700"/>
            <a:chOff x="484700" y="3364014"/>
            <a:chExt cx="3775250" cy="542700"/>
          </a:xfrm>
        </p:grpSpPr>
        <p:sp>
          <p:nvSpPr>
            <p:cNvPr id="1371" name="Google Shape;1371;p39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1604326" y="3498322"/>
              <a:ext cx="275046" cy="274084"/>
            </a:xfrm>
            <a:custGeom>
              <a:avLst/>
              <a:gdLst/>
              <a:ahLst/>
              <a:cxnLst/>
              <a:rect l="l" t="t" r="r" b="b"/>
              <a:pathLst>
                <a:path w="4096" h="4096" extrusionOk="0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July 1567100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39"/>
            <p:cNvSpPr txBox="1"/>
            <p:nvPr/>
          </p:nvSpPr>
          <p:spPr>
            <a:xfrm>
              <a:off x="484700" y="33640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 smtClean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Profit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82" name="Google Shape;1382;p39"/>
          <p:cNvGrpSpPr/>
          <p:nvPr/>
        </p:nvGrpSpPr>
        <p:grpSpPr>
          <a:xfrm>
            <a:off x="4743397" y="2540668"/>
            <a:ext cx="2637391" cy="542700"/>
            <a:chOff x="4743397" y="2540668"/>
            <a:chExt cx="2637391" cy="542700"/>
          </a:xfrm>
        </p:grpSpPr>
        <p:sp>
          <p:nvSpPr>
            <p:cNvPr id="1383" name="Google Shape;1383;p39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743397" y="2675010"/>
              <a:ext cx="274979" cy="274017"/>
            </a:xfrm>
            <a:custGeom>
              <a:avLst/>
              <a:gdLst/>
              <a:ahLst/>
              <a:cxnLst/>
              <a:rect l="l" t="t" r="r" b="b"/>
              <a:pathLst>
                <a:path w="4095" h="4095" extrusionOk="0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November 4534800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8" name="Google Shape;1388;p39"/>
          <p:cNvGrpSpPr/>
          <p:nvPr/>
        </p:nvGrpSpPr>
        <p:grpSpPr>
          <a:xfrm>
            <a:off x="4743396" y="3364014"/>
            <a:ext cx="2637392" cy="542700"/>
            <a:chOff x="4743396" y="3364014"/>
            <a:chExt cx="2637392" cy="542700"/>
          </a:xfrm>
        </p:grpSpPr>
        <p:sp>
          <p:nvSpPr>
            <p:cNvPr id="1389" name="Google Shape;1389;p39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743396" y="3498322"/>
              <a:ext cx="274979" cy="274084"/>
            </a:xfrm>
            <a:custGeom>
              <a:avLst/>
              <a:gdLst/>
              <a:ahLst/>
              <a:cxnLst/>
              <a:rect l="l" t="t" r="r" b="b"/>
              <a:pathLst>
                <a:path w="4095" h="4096" extrusionOk="0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January 538500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611417" y="457383"/>
            <a:ext cx="386675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Yearly Sales , Expenses &amp; Profit 2024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-822959" y="0"/>
            <a:ext cx="10297550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Final thoughts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72357" y="11367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 report highlights the company’s potential for sustainable growth despite current challenges</a:t>
            </a:r>
            <a:r>
              <a:rPr lang="en-US" dirty="0" smtClean="0"/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/>
              <a:t>Despite </a:t>
            </a:r>
            <a:r>
              <a:rPr lang="en-US" dirty="0"/>
              <a:t>robust revenue growth, the decline in net profit signals inefficiencies in expense management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2357" y="241114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/>
              <a:t>Interest </a:t>
            </a:r>
            <a:r>
              <a:rPr lang="en-US" dirty="0"/>
              <a:t>payments rose by 8% due to debt refinancing at higher rates, further squeezing net profit margins. 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/>
              <a:t>Underperforming </a:t>
            </a:r>
            <a:r>
              <a:rPr lang="en-US" dirty="0"/>
              <a:t>segments, particularly physical retail, contributed significantly to the overall loss, requiring strategic intervention.</a:t>
            </a:r>
          </a:p>
        </p:txBody>
      </p:sp>
    </p:spTree>
    <p:extLst>
      <p:ext uri="{BB962C8B-B14F-4D97-AF65-F5344CB8AC3E}">
        <p14:creationId xmlns:p14="http://schemas.microsoft.com/office/powerpoint/2010/main" val="19527936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419" y="1606753"/>
            <a:ext cx="5064213" cy="369332"/>
          </a:xfrm>
          <a:prstGeom prst="rect">
            <a:avLst/>
          </a:prstGeom>
          <a:noFill/>
          <a:ln>
            <a:solidFill>
              <a:srgbClr val="5FCBE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CBEF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</a:rPr>
              <a:t>Contact us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0640" y="2613619"/>
            <a:ext cx="7507145" cy="1477328"/>
            <a:chOff x="1353520" y="3232597"/>
            <a:chExt cx="7507145" cy="1477328"/>
          </a:xfrm>
        </p:grpSpPr>
        <p:pic>
          <p:nvPicPr>
            <p:cNvPr id="24" name="Picture 23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50" y1="27316" x2="68371" y2="36102"/>
                          <a14:foregroundMark x1="69649" y1="49042" x2="58626" y2="65655"/>
                          <a14:foregroundMark x1="46965" y1="33866" x2="41374" y2="49681"/>
                          <a14:foregroundMark x1="52396" y1="33866" x2="47604" y2="49042"/>
                          <a14:foregroundMark x1="56550" y1="42492" x2="51118" y2="61342"/>
                          <a14:foregroundMark x1="58626" y1="41853" x2="55911" y2="59105"/>
                          <a14:foregroundMark x1="30990" y1="47604" x2="42013" y2="46166"/>
                          <a14:foregroundMark x1="60064" y1="48243" x2="69010" y2="44728"/>
                          <a14:foregroundMark x1="45527" y1="33067" x2="48083" y2="26677"/>
                          <a14:foregroundMark x1="40735" y1="50958" x2="41054" y2="56709"/>
                          <a14:foregroundMark x1="43610" y1="34665" x2="42652" y2="38818"/>
                          <a14:foregroundMark x1="27316" y1="76358" x2="73482" y2="76038"/>
                          <a14:foregroundMark x1="28754" y1="74920" x2="70927" y2="73323"/>
                          <a14:foregroundMark x1="29073" y1="78754" x2="70927" y2="74920"/>
                          <a14:foregroundMark x1="36422" y1="79553" x2="73482" y2="76358"/>
                          <a14:foregroundMark x1="74281" y1="73323" x2="74281" y2="76837"/>
                          <a14:foregroundMark x1="73802" y1="75719" x2="67252" y2="75719"/>
                          <a14:foregroundMark x1="31949" y1="39137" x2="40096" y2="28914"/>
                          <a14:foregroundMark x1="48722" y1="24760" x2="49521" y2="22364"/>
                          <a14:foregroundMark x1="50958" y1="22045" x2="52716" y2="28914"/>
                          <a14:foregroundMark x1="58307" y1="27796" x2="52716" y2="27796"/>
                          <a14:foregroundMark x1="25399" y1="74121" x2="42971" y2="73003"/>
                          <a14:foregroundMark x1="26198" y1="76358" x2="26997" y2="79553"/>
                          <a14:foregroundMark x1="29872" y1="79073" x2="29872" y2="79073"/>
                          <a14:foregroundMark x1="31629" y1="79553" x2="40415" y2="77955"/>
                          <a14:foregroundMark x1="57508" y1="79553" x2="74601" y2="79553"/>
                          <a14:foregroundMark x1="57188" y1="79872" x2="23642" y2="79553"/>
                          <a14:foregroundMark x1="24760" y1="73003" x2="74601" y2="73003"/>
                          <a14:foregroundMark x1="23642" y1="73003" x2="23962" y2="78754"/>
                          <a14:foregroundMark x1="74601" y1="73003" x2="74281" y2="787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520" y="3285461"/>
              <a:ext cx="1371600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013657" y="3232597"/>
              <a:ext cx="58470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 dirty="0" smtClean="0">
                  <a:solidFill>
                    <a:prstClr val="black"/>
                  </a:solidFill>
                  <a:latin typeface="Trebuchet MS" panose="020B0603020202020204"/>
                </a:rPr>
                <a:t>XYZ Company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 smtClean="0">
                  <a:solidFill>
                    <a:prstClr val="black"/>
                  </a:solidFill>
                  <a:latin typeface="Trebuchet MS" panose="020B0603020202020204"/>
                </a:rPr>
                <a:t>Address: Dakshinkhan ,Uttara,Dhaka-1230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 smtClean="0">
                  <a:solidFill>
                    <a:prstClr val="black"/>
                  </a:solidFill>
                  <a:latin typeface="Trebuchet MS" panose="020B0603020202020204"/>
                </a:rPr>
                <a:t>Sales enquiry: 01712-3456789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 smtClean="0">
                  <a:solidFill>
                    <a:prstClr val="black"/>
                  </a:solidFill>
                  <a:latin typeface="Trebuchet MS" panose="020B0603020202020204"/>
                </a:rPr>
                <a:t>Service Support: 01923-456789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 smtClean="0">
                  <a:solidFill>
                    <a:prstClr val="black"/>
                  </a:solidFill>
                  <a:latin typeface="Trebuchet MS" panose="020B0603020202020204"/>
                </a:rPr>
                <a:t>Email: info@xyzcompany.com</a:t>
              </a:r>
              <a:endParaRPr lang="en-US" sz="1800" kern="12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grpSp>
          <p:nvGrpSpPr>
            <p:cNvPr id="26" name="Google Shape;17635;p91"/>
            <p:cNvGrpSpPr/>
            <p:nvPr/>
          </p:nvGrpSpPr>
          <p:grpSpPr>
            <a:xfrm>
              <a:off x="2846230" y="3593206"/>
              <a:ext cx="195965" cy="218940"/>
              <a:chOff x="1516475" y="238075"/>
              <a:chExt cx="424650" cy="483175"/>
            </a:xfrm>
          </p:grpSpPr>
          <p:sp>
            <p:nvSpPr>
              <p:cNvPr id="30" name="Google Shape;17636;p91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6986" h="19327" extrusionOk="0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Tx/>
                  <a:buFontTx/>
                  <a:buNone/>
                </a:pPr>
                <a:endParaRPr sz="1800" kern="1200">
                  <a:solidFill>
                    <a:srgbClr val="435D74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1" name="Google Shape;17637;p91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5663" extrusionOk="0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Tx/>
                  <a:buFontTx/>
                  <a:buNone/>
                </a:pPr>
                <a:endParaRPr sz="1800" kern="1200">
                  <a:solidFill>
                    <a:srgbClr val="435D74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27" name="Google Shape;17718;p91"/>
            <p:cNvSpPr/>
            <p:nvPr/>
          </p:nvSpPr>
          <p:spPr>
            <a:xfrm>
              <a:off x="2821300" y="4168724"/>
              <a:ext cx="206626" cy="181668"/>
            </a:xfrm>
            <a:custGeom>
              <a:avLst/>
              <a:gdLst/>
              <a:ahLst/>
              <a:cxnLst/>
              <a:rect l="l" t="t" r="r" b="b"/>
              <a:pathLst>
                <a:path w="20089" h="19323" extrusionOk="0">
                  <a:moveTo>
                    <a:pt x="4477" y="1134"/>
                  </a:moveTo>
                  <a:cubicBezTo>
                    <a:pt x="4624" y="1134"/>
                    <a:pt x="4765" y="1194"/>
                    <a:pt x="4868" y="1300"/>
                  </a:cubicBezTo>
                  <a:lnTo>
                    <a:pt x="7268" y="3694"/>
                  </a:lnTo>
                  <a:cubicBezTo>
                    <a:pt x="7489" y="3915"/>
                    <a:pt x="7489" y="4271"/>
                    <a:pt x="7268" y="4494"/>
                  </a:cubicBezTo>
                  <a:lnTo>
                    <a:pt x="6870" y="4893"/>
                  </a:lnTo>
                  <a:lnTo>
                    <a:pt x="3669" y="1692"/>
                  </a:lnTo>
                  <a:lnTo>
                    <a:pt x="4068" y="1300"/>
                  </a:lnTo>
                  <a:cubicBezTo>
                    <a:pt x="4173" y="1191"/>
                    <a:pt x="4315" y="1134"/>
                    <a:pt x="4466" y="1134"/>
                  </a:cubicBezTo>
                  <a:cubicBezTo>
                    <a:pt x="4470" y="1134"/>
                    <a:pt x="4473" y="1134"/>
                    <a:pt x="4477" y="1134"/>
                  </a:cubicBezTo>
                  <a:close/>
                  <a:moveTo>
                    <a:pt x="15822" y="12484"/>
                  </a:moveTo>
                  <a:cubicBezTo>
                    <a:pt x="15973" y="12484"/>
                    <a:pt x="16118" y="12544"/>
                    <a:pt x="16224" y="12650"/>
                  </a:cubicBezTo>
                  <a:lnTo>
                    <a:pt x="18624" y="15053"/>
                  </a:lnTo>
                  <a:cubicBezTo>
                    <a:pt x="18845" y="15274"/>
                    <a:pt x="18845" y="15633"/>
                    <a:pt x="18624" y="15854"/>
                  </a:cubicBezTo>
                  <a:lnTo>
                    <a:pt x="18226" y="16255"/>
                  </a:lnTo>
                  <a:lnTo>
                    <a:pt x="15022" y="13051"/>
                  </a:lnTo>
                  <a:lnTo>
                    <a:pt x="15421" y="12650"/>
                  </a:lnTo>
                  <a:cubicBezTo>
                    <a:pt x="15526" y="12544"/>
                    <a:pt x="15671" y="12484"/>
                    <a:pt x="15822" y="12484"/>
                  </a:cubicBezTo>
                  <a:close/>
                  <a:moveTo>
                    <a:pt x="2881" y="2508"/>
                  </a:moveTo>
                  <a:lnTo>
                    <a:pt x="6073" y="5699"/>
                  </a:lnTo>
                  <a:cubicBezTo>
                    <a:pt x="5227" y="6656"/>
                    <a:pt x="5275" y="8103"/>
                    <a:pt x="6175" y="9005"/>
                  </a:cubicBezTo>
                  <a:lnTo>
                    <a:pt x="10910" y="13743"/>
                  </a:lnTo>
                  <a:cubicBezTo>
                    <a:pt x="11379" y="14214"/>
                    <a:pt x="11998" y="14451"/>
                    <a:pt x="12618" y="14451"/>
                  </a:cubicBezTo>
                  <a:cubicBezTo>
                    <a:pt x="13188" y="14451"/>
                    <a:pt x="13758" y="14252"/>
                    <a:pt x="14216" y="13849"/>
                  </a:cubicBezTo>
                  <a:lnTo>
                    <a:pt x="17408" y="17040"/>
                  </a:lnTo>
                  <a:cubicBezTo>
                    <a:pt x="16480" y="17810"/>
                    <a:pt x="15350" y="18190"/>
                    <a:pt x="14222" y="18190"/>
                  </a:cubicBezTo>
                  <a:cubicBezTo>
                    <a:pt x="12939" y="18190"/>
                    <a:pt x="11660" y="17697"/>
                    <a:pt x="10689" y="16726"/>
                  </a:cubicBezTo>
                  <a:lnTo>
                    <a:pt x="10692" y="16726"/>
                  </a:lnTo>
                  <a:lnTo>
                    <a:pt x="3192" y="9226"/>
                  </a:lnTo>
                  <a:cubicBezTo>
                    <a:pt x="1371" y="7402"/>
                    <a:pt x="1235" y="4491"/>
                    <a:pt x="2881" y="2508"/>
                  </a:cubicBezTo>
                  <a:close/>
                  <a:moveTo>
                    <a:pt x="4468" y="1"/>
                  </a:moveTo>
                  <a:cubicBezTo>
                    <a:pt x="4034" y="1"/>
                    <a:pt x="3600" y="166"/>
                    <a:pt x="3267" y="497"/>
                  </a:cubicBezTo>
                  <a:lnTo>
                    <a:pt x="2473" y="1285"/>
                  </a:lnTo>
                  <a:lnTo>
                    <a:pt x="2464" y="1294"/>
                  </a:lnTo>
                  <a:lnTo>
                    <a:pt x="2458" y="1300"/>
                  </a:lnTo>
                  <a:lnTo>
                    <a:pt x="2392" y="1366"/>
                  </a:lnTo>
                  <a:cubicBezTo>
                    <a:pt x="0" y="3758"/>
                    <a:pt x="0" y="7635"/>
                    <a:pt x="2392" y="10026"/>
                  </a:cubicBezTo>
                  <a:lnTo>
                    <a:pt x="9889" y="17529"/>
                  </a:lnTo>
                  <a:cubicBezTo>
                    <a:pt x="11086" y="18725"/>
                    <a:pt x="12654" y="19323"/>
                    <a:pt x="14222" y="19323"/>
                  </a:cubicBezTo>
                  <a:cubicBezTo>
                    <a:pt x="15789" y="19323"/>
                    <a:pt x="17356" y="18725"/>
                    <a:pt x="18552" y="17529"/>
                  </a:cubicBezTo>
                  <a:lnTo>
                    <a:pt x="18624" y="17457"/>
                  </a:lnTo>
                  <a:lnTo>
                    <a:pt x="19425" y="16657"/>
                  </a:lnTo>
                  <a:cubicBezTo>
                    <a:pt x="20089" y="15992"/>
                    <a:pt x="20089" y="14917"/>
                    <a:pt x="19425" y="14253"/>
                  </a:cubicBezTo>
                  <a:lnTo>
                    <a:pt x="17024" y="11850"/>
                  </a:lnTo>
                  <a:cubicBezTo>
                    <a:pt x="16692" y="11518"/>
                    <a:pt x="16257" y="11352"/>
                    <a:pt x="15822" y="11352"/>
                  </a:cubicBezTo>
                  <a:cubicBezTo>
                    <a:pt x="15388" y="11352"/>
                    <a:pt x="14953" y="11518"/>
                    <a:pt x="14621" y="11850"/>
                  </a:cubicBezTo>
                  <a:lnTo>
                    <a:pt x="13820" y="12650"/>
                  </a:lnTo>
                  <a:lnTo>
                    <a:pt x="13531" y="12943"/>
                  </a:lnTo>
                  <a:cubicBezTo>
                    <a:pt x="13278" y="13193"/>
                    <a:pt x="12949" y="13319"/>
                    <a:pt x="12620" y="13319"/>
                  </a:cubicBezTo>
                  <a:cubicBezTo>
                    <a:pt x="12291" y="13319"/>
                    <a:pt x="11962" y="13193"/>
                    <a:pt x="11710" y="12943"/>
                  </a:cubicBezTo>
                  <a:lnTo>
                    <a:pt x="6978" y="8205"/>
                  </a:lnTo>
                  <a:cubicBezTo>
                    <a:pt x="6474" y="7704"/>
                    <a:pt x="6474" y="6889"/>
                    <a:pt x="6978" y="6385"/>
                  </a:cubicBezTo>
                  <a:lnTo>
                    <a:pt x="7268" y="6095"/>
                  </a:lnTo>
                  <a:lnTo>
                    <a:pt x="8068" y="5294"/>
                  </a:lnTo>
                  <a:cubicBezTo>
                    <a:pt x="8733" y="4630"/>
                    <a:pt x="8733" y="3555"/>
                    <a:pt x="8068" y="2891"/>
                  </a:cubicBezTo>
                  <a:lnTo>
                    <a:pt x="5668" y="497"/>
                  </a:lnTo>
                  <a:cubicBezTo>
                    <a:pt x="5336" y="166"/>
                    <a:pt x="4902" y="1"/>
                    <a:pt x="4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  <p:sp>
          <p:nvSpPr>
            <p:cNvPr id="28" name="Google Shape;17718;p91"/>
            <p:cNvSpPr/>
            <p:nvPr/>
          </p:nvSpPr>
          <p:spPr>
            <a:xfrm>
              <a:off x="2821300" y="3880427"/>
              <a:ext cx="206626" cy="181668"/>
            </a:xfrm>
            <a:custGeom>
              <a:avLst/>
              <a:gdLst/>
              <a:ahLst/>
              <a:cxnLst/>
              <a:rect l="l" t="t" r="r" b="b"/>
              <a:pathLst>
                <a:path w="20089" h="19323" extrusionOk="0">
                  <a:moveTo>
                    <a:pt x="4477" y="1134"/>
                  </a:moveTo>
                  <a:cubicBezTo>
                    <a:pt x="4624" y="1134"/>
                    <a:pt x="4765" y="1194"/>
                    <a:pt x="4868" y="1300"/>
                  </a:cubicBezTo>
                  <a:lnTo>
                    <a:pt x="7268" y="3694"/>
                  </a:lnTo>
                  <a:cubicBezTo>
                    <a:pt x="7489" y="3915"/>
                    <a:pt x="7489" y="4271"/>
                    <a:pt x="7268" y="4494"/>
                  </a:cubicBezTo>
                  <a:lnTo>
                    <a:pt x="6870" y="4893"/>
                  </a:lnTo>
                  <a:lnTo>
                    <a:pt x="3669" y="1692"/>
                  </a:lnTo>
                  <a:lnTo>
                    <a:pt x="4068" y="1300"/>
                  </a:lnTo>
                  <a:cubicBezTo>
                    <a:pt x="4173" y="1191"/>
                    <a:pt x="4315" y="1134"/>
                    <a:pt x="4466" y="1134"/>
                  </a:cubicBezTo>
                  <a:cubicBezTo>
                    <a:pt x="4470" y="1134"/>
                    <a:pt x="4473" y="1134"/>
                    <a:pt x="4477" y="1134"/>
                  </a:cubicBezTo>
                  <a:close/>
                  <a:moveTo>
                    <a:pt x="15822" y="12484"/>
                  </a:moveTo>
                  <a:cubicBezTo>
                    <a:pt x="15973" y="12484"/>
                    <a:pt x="16118" y="12544"/>
                    <a:pt x="16224" y="12650"/>
                  </a:cubicBezTo>
                  <a:lnTo>
                    <a:pt x="18624" y="15053"/>
                  </a:lnTo>
                  <a:cubicBezTo>
                    <a:pt x="18845" y="15274"/>
                    <a:pt x="18845" y="15633"/>
                    <a:pt x="18624" y="15854"/>
                  </a:cubicBezTo>
                  <a:lnTo>
                    <a:pt x="18226" y="16255"/>
                  </a:lnTo>
                  <a:lnTo>
                    <a:pt x="15022" y="13051"/>
                  </a:lnTo>
                  <a:lnTo>
                    <a:pt x="15421" y="12650"/>
                  </a:lnTo>
                  <a:cubicBezTo>
                    <a:pt x="15526" y="12544"/>
                    <a:pt x="15671" y="12484"/>
                    <a:pt x="15822" y="12484"/>
                  </a:cubicBezTo>
                  <a:close/>
                  <a:moveTo>
                    <a:pt x="2881" y="2508"/>
                  </a:moveTo>
                  <a:lnTo>
                    <a:pt x="6073" y="5699"/>
                  </a:lnTo>
                  <a:cubicBezTo>
                    <a:pt x="5227" y="6656"/>
                    <a:pt x="5275" y="8103"/>
                    <a:pt x="6175" y="9005"/>
                  </a:cubicBezTo>
                  <a:lnTo>
                    <a:pt x="10910" y="13743"/>
                  </a:lnTo>
                  <a:cubicBezTo>
                    <a:pt x="11379" y="14214"/>
                    <a:pt x="11998" y="14451"/>
                    <a:pt x="12618" y="14451"/>
                  </a:cubicBezTo>
                  <a:cubicBezTo>
                    <a:pt x="13188" y="14451"/>
                    <a:pt x="13758" y="14252"/>
                    <a:pt x="14216" y="13849"/>
                  </a:cubicBezTo>
                  <a:lnTo>
                    <a:pt x="17408" y="17040"/>
                  </a:lnTo>
                  <a:cubicBezTo>
                    <a:pt x="16480" y="17810"/>
                    <a:pt x="15350" y="18190"/>
                    <a:pt x="14222" y="18190"/>
                  </a:cubicBezTo>
                  <a:cubicBezTo>
                    <a:pt x="12939" y="18190"/>
                    <a:pt x="11660" y="17697"/>
                    <a:pt x="10689" y="16726"/>
                  </a:cubicBezTo>
                  <a:lnTo>
                    <a:pt x="10692" y="16726"/>
                  </a:lnTo>
                  <a:lnTo>
                    <a:pt x="3192" y="9226"/>
                  </a:lnTo>
                  <a:cubicBezTo>
                    <a:pt x="1371" y="7402"/>
                    <a:pt x="1235" y="4491"/>
                    <a:pt x="2881" y="2508"/>
                  </a:cubicBezTo>
                  <a:close/>
                  <a:moveTo>
                    <a:pt x="4468" y="1"/>
                  </a:moveTo>
                  <a:cubicBezTo>
                    <a:pt x="4034" y="1"/>
                    <a:pt x="3600" y="166"/>
                    <a:pt x="3267" y="497"/>
                  </a:cubicBezTo>
                  <a:lnTo>
                    <a:pt x="2473" y="1285"/>
                  </a:lnTo>
                  <a:lnTo>
                    <a:pt x="2464" y="1294"/>
                  </a:lnTo>
                  <a:lnTo>
                    <a:pt x="2458" y="1300"/>
                  </a:lnTo>
                  <a:lnTo>
                    <a:pt x="2392" y="1366"/>
                  </a:lnTo>
                  <a:cubicBezTo>
                    <a:pt x="0" y="3758"/>
                    <a:pt x="0" y="7635"/>
                    <a:pt x="2392" y="10026"/>
                  </a:cubicBezTo>
                  <a:lnTo>
                    <a:pt x="9889" y="17529"/>
                  </a:lnTo>
                  <a:cubicBezTo>
                    <a:pt x="11086" y="18725"/>
                    <a:pt x="12654" y="19323"/>
                    <a:pt x="14222" y="19323"/>
                  </a:cubicBezTo>
                  <a:cubicBezTo>
                    <a:pt x="15789" y="19323"/>
                    <a:pt x="17356" y="18725"/>
                    <a:pt x="18552" y="17529"/>
                  </a:cubicBezTo>
                  <a:lnTo>
                    <a:pt x="18624" y="17457"/>
                  </a:lnTo>
                  <a:lnTo>
                    <a:pt x="19425" y="16657"/>
                  </a:lnTo>
                  <a:cubicBezTo>
                    <a:pt x="20089" y="15992"/>
                    <a:pt x="20089" y="14917"/>
                    <a:pt x="19425" y="14253"/>
                  </a:cubicBezTo>
                  <a:lnTo>
                    <a:pt x="17024" y="11850"/>
                  </a:lnTo>
                  <a:cubicBezTo>
                    <a:pt x="16692" y="11518"/>
                    <a:pt x="16257" y="11352"/>
                    <a:pt x="15822" y="11352"/>
                  </a:cubicBezTo>
                  <a:cubicBezTo>
                    <a:pt x="15388" y="11352"/>
                    <a:pt x="14953" y="11518"/>
                    <a:pt x="14621" y="11850"/>
                  </a:cubicBezTo>
                  <a:lnTo>
                    <a:pt x="13820" y="12650"/>
                  </a:lnTo>
                  <a:lnTo>
                    <a:pt x="13531" y="12943"/>
                  </a:lnTo>
                  <a:cubicBezTo>
                    <a:pt x="13278" y="13193"/>
                    <a:pt x="12949" y="13319"/>
                    <a:pt x="12620" y="13319"/>
                  </a:cubicBezTo>
                  <a:cubicBezTo>
                    <a:pt x="12291" y="13319"/>
                    <a:pt x="11962" y="13193"/>
                    <a:pt x="11710" y="12943"/>
                  </a:cubicBezTo>
                  <a:lnTo>
                    <a:pt x="6978" y="8205"/>
                  </a:lnTo>
                  <a:cubicBezTo>
                    <a:pt x="6474" y="7704"/>
                    <a:pt x="6474" y="6889"/>
                    <a:pt x="6978" y="6385"/>
                  </a:cubicBezTo>
                  <a:lnTo>
                    <a:pt x="7268" y="6095"/>
                  </a:lnTo>
                  <a:lnTo>
                    <a:pt x="8068" y="5294"/>
                  </a:lnTo>
                  <a:cubicBezTo>
                    <a:pt x="8733" y="4630"/>
                    <a:pt x="8733" y="3555"/>
                    <a:pt x="8068" y="2891"/>
                  </a:cubicBezTo>
                  <a:lnTo>
                    <a:pt x="5668" y="497"/>
                  </a:lnTo>
                  <a:cubicBezTo>
                    <a:pt x="5336" y="166"/>
                    <a:pt x="4902" y="1"/>
                    <a:pt x="4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  <p:sp>
          <p:nvSpPr>
            <p:cNvPr id="29" name="Google Shape;17717;p91"/>
            <p:cNvSpPr/>
            <p:nvPr/>
          </p:nvSpPr>
          <p:spPr>
            <a:xfrm>
              <a:off x="2821299" y="4449680"/>
              <a:ext cx="217699" cy="160957"/>
            </a:xfrm>
            <a:custGeom>
              <a:avLst/>
              <a:gdLst/>
              <a:ahLst/>
              <a:cxnLst/>
              <a:rect l="l" t="t" r="r" b="b"/>
              <a:pathLst>
                <a:path w="19325" h="12456" extrusionOk="0">
                  <a:moveTo>
                    <a:pt x="17057" y="1133"/>
                  </a:moveTo>
                  <a:lnTo>
                    <a:pt x="9662" y="6652"/>
                  </a:lnTo>
                  <a:lnTo>
                    <a:pt x="2268" y="1133"/>
                  </a:lnTo>
                  <a:close/>
                  <a:moveTo>
                    <a:pt x="18192" y="1697"/>
                  </a:moveTo>
                  <a:lnTo>
                    <a:pt x="18192" y="10756"/>
                  </a:lnTo>
                  <a:cubicBezTo>
                    <a:pt x="18192" y="11070"/>
                    <a:pt x="17939" y="11323"/>
                    <a:pt x="17628" y="11323"/>
                  </a:cubicBezTo>
                  <a:lnTo>
                    <a:pt x="1700" y="11323"/>
                  </a:lnTo>
                  <a:cubicBezTo>
                    <a:pt x="1386" y="11323"/>
                    <a:pt x="1132" y="11070"/>
                    <a:pt x="1132" y="10756"/>
                  </a:cubicBezTo>
                  <a:lnTo>
                    <a:pt x="1132" y="1697"/>
                  </a:lnTo>
                  <a:lnTo>
                    <a:pt x="9324" y="7812"/>
                  </a:lnTo>
                  <a:cubicBezTo>
                    <a:pt x="9424" y="7887"/>
                    <a:pt x="9543" y="7925"/>
                    <a:pt x="9663" y="7925"/>
                  </a:cubicBezTo>
                  <a:cubicBezTo>
                    <a:pt x="9782" y="7925"/>
                    <a:pt x="9902" y="7887"/>
                    <a:pt x="10004" y="7812"/>
                  </a:cubicBezTo>
                  <a:lnTo>
                    <a:pt x="18192" y="1697"/>
                  </a:lnTo>
                  <a:close/>
                  <a:moveTo>
                    <a:pt x="1688" y="0"/>
                  </a:moveTo>
                  <a:cubicBezTo>
                    <a:pt x="1287" y="0"/>
                    <a:pt x="900" y="145"/>
                    <a:pt x="598" y="405"/>
                  </a:cubicBezTo>
                  <a:cubicBezTo>
                    <a:pt x="583" y="417"/>
                    <a:pt x="571" y="429"/>
                    <a:pt x="556" y="444"/>
                  </a:cubicBezTo>
                  <a:cubicBezTo>
                    <a:pt x="202" y="764"/>
                    <a:pt x="0" y="1220"/>
                    <a:pt x="0" y="1697"/>
                  </a:cubicBezTo>
                  <a:lnTo>
                    <a:pt x="0" y="10756"/>
                  </a:lnTo>
                  <a:cubicBezTo>
                    <a:pt x="0" y="11695"/>
                    <a:pt x="761" y="12453"/>
                    <a:pt x="1700" y="12456"/>
                  </a:cubicBezTo>
                  <a:lnTo>
                    <a:pt x="17628" y="12456"/>
                  </a:lnTo>
                  <a:cubicBezTo>
                    <a:pt x="18564" y="12453"/>
                    <a:pt x="19325" y="11695"/>
                    <a:pt x="19325" y="10756"/>
                  </a:cubicBezTo>
                  <a:lnTo>
                    <a:pt x="19325" y="1697"/>
                  </a:lnTo>
                  <a:cubicBezTo>
                    <a:pt x="19325" y="1220"/>
                    <a:pt x="19122" y="764"/>
                    <a:pt x="18769" y="441"/>
                  </a:cubicBezTo>
                  <a:cubicBezTo>
                    <a:pt x="18757" y="429"/>
                    <a:pt x="18742" y="417"/>
                    <a:pt x="18727" y="405"/>
                  </a:cubicBezTo>
                  <a:cubicBezTo>
                    <a:pt x="18422" y="145"/>
                    <a:pt x="18037" y="0"/>
                    <a:pt x="17640" y="0"/>
                  </a:cubicBezTo>
                  <a:cubicBezTo>
                    <a:pt x="17636" y="0"/>
                    <a:pt x="17632" y="0"/>
                    <a:pt x="17628" y="1"/>
                  </a:cubicBezTo>
                  <a:lnTo>
                    <a:pt x="1700" y="1"/>
                  </a:lnTo>
                  <a:cubicBezTo>
                    <a:pt x="1696" y="0"/>
                    <a:pt x="1692" y="0"/>
                    <a:pt x="16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</p:grpSp>
      <p:sp>
        <p:nvSpPr>
          <p:cNvPr id="32" name="Isosceles Triangle 31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8712697">
            <a:off x="-841273" y="-184805"/>
            <a:ext cx="2112936" cy="103293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6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548640" y="3309343"/>
            <a:ext cx="4754881" cy="1837592"/>
          </a:xfrm>
          <a:prstGeom prst="triangle">
            <a:avLst>
              <a:gd name="adj" fmla="val 502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486;p22"/>
          <p:cNvSpPr txBox="1">
            <a:spLocks noGrp="1"/>
          </p:cNvSpPr>
          <p:nvPr>
            <p:ph type="title"/>
          </p:nvPr>
        </p:nvSpPr>
        <p:spPr>
          <a:xfrm>
            <a:off x="548640" y="173276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smtClean="0">
                <a:solidFill>
                  <a:schemeClr val="bg1"/>
                </a:solidFill>
              </a:rPr>
              <a:t>T</a:t>
            </a:r>
            <a:r>
              <a:rPr lang="en-GB" sz="6000" dirty="0" smtClean="0">
                <a:solidFill>
                  <a:schemeClr val="bg1"/>
                </a:solidFill>
              </a:rPr>
              <a:t>HANKS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3826413" y="0"/>
            <a:ext cx="4712676" cy="1638886"/>
          </a:xfrm>
          <a:prstGeom prst="triangle">
            <a:avLst>
              <a:gd name="adj" fmla="val 497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-1" y="10309"/>
            <a:ext cx="9143999" cy="2093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992" y="753269"/>
            <a:ext cx="327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This Presentation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121834"/>
            <a:ext cx="2373352" cy="1021666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53603" y="2495834"/>
            <a:ext cx="2636790" cy="2031325"/>
            <a:chOff x="2365769" y="2321269"/>
            <a:chExt cx="2636790" cy="2031325"/>
          </a:xfrm>
        </p:grpSpPr>
        <p:sp>
          <p:nvSpPr>
            <p:cNvPr id="16" name="Google Shape;8051;p14"/>
            <p:cNvSpPr/>
            <p:nvPr/>
          </p:nvSpPr>
          <p:spPr>
            <a:xfrm rot="2489110">
              <a:off x="2396395" y="2383700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051;p14"/>
            <p:cNvSpPr/>
            <p:nvPr/>
          </p:nvSpPr>
          <p:spPr>
            <a:xfrm rot="2489110">
              <a:off x="2365770" y="3226469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051;p14"/>
            <p:cNvSpPr/>
            <p:nvPr/>
          </p:nvSpPr>
          <p:spPr>
            <a:xfrm rot="2489110">
              <a:off x="2365770" y="3660572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8051;p14"/>
            <p:cNvSpPr/>
            <p:nvPr/>
          </p:nvSpPr>
          <p:spPr>
            <a:xfrm rot="2489110">
              <a:off x="2365769" y="4076699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051;p14"/>
            <p:cNvSpPr/>
            <p:nvPr/>
          </p:nvSpPr>
          <p:spPr>
            <a:xfrm rot="2489110">
              <a:off x="2365769" y="2782182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4356" y="2321269"/>
              <a:ext cx="232820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Company overview</a:t>
              </a:r>
            </a:p>
            <a:p>
              <a:endParaRPr lang="en-US" dirty="0" smtClean="0"/>
            </a:p>
            <a:p>
              <a:r>
                <a:rPr lang="en-US" dirty="0" smtClean="0"/>
                <a:t>Future Goals</a:t>
              </a:r>
            </a:p>
            <a:p>
              <a:endParaRPr lang="en-US" dirty="0" smtClean="0"/>
            </a:p>
            <a:p>
              <a:r>
                <a:rPr lang="en-US" dirty="0" smtClean="0"/>
                <a:t>Products</a:t>
              </a:r>
            </a:p>
            <a:p>
              <a:endParaRPr lang="en-US" dirty="0" smtClean="0"/>
            </a:p>
            <a:p>
              <a:r>
                <a:rPr lang="en-US" dirty="0" smtClean="0"/>
                <a:t>Market analysis</a:t>
              </a:r>
            </a:p>
            <a:p>
              <a:endParaRPr lang="en-US" dirty="0" smtClean="0"/>
            </a:p>
            <a:p>
              <a:r>
                <a:rPr lang="en-US" dirty="0" smtClean="0"/>
                <a:t>Financial Highlights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6541477" y="3910818"/>
            <a:ext cx="2602523" cy="123268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9647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6555545" y="3179299"/>
            <a:ext cx="2588455" cy="196420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9176" y="1088469"/>
            <a:ext cx="5996369" cy="522281"/>
            <a:chOff x="1532259" y="1798888"/>
            <a:chExt cx="8360862" cy="663364"/>
          </a:xfrm>
        </p:grpSpPr>
        <p:sp>
          <p:nvSpPr>
            <p:cNvPr id="6" name="TextBox 5"/>
            <p:cNvSpPr txBox="1"/>
            <p:nvPr/>
          </p:nvSpPr>
          <p:spPr>
            <a:xfrm>
              <a:off x="1792311" y="1815921"/>
              <a:ext cx="8100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XYZ Company Electronics, a flagship subsidiary of the XYZ Company Group, is a global leader in technology and consumer electronics. </a:t>
              </a:r>
            </a:p>
          </p:txBody>
        </p:sp>
        <p:grpSp>
          <p:nvGrpSpPr>
            <p:cNvPr id="7" name="Google Shape;18031;p92"/>
            <p:cNvGrpSpPr/>
            <p:nvPr/>
          </p:nvGrpSpPr>
          <p:grpSpPr>
            <a:xfrm>
              <a:off x="1532259" y="1798888"/>
              <a:ext cx="235079" cy="309093"/>
              <a:chOff x="-39783425" y="2337925"/>
              <a:chExt cx="275700" cy="318350"/>
            </a:xfrm>
          </p:grpSpPr>
          <p:sp>
            <p:nvSpPr>
              <p:cNvPr id="8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2586031" y="302638"/>
            <a:ext cx="3080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XYZ Company</a:t>
            </a:r>
            <a:endParaRPr lang="en-US" sz="3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9177" y="1741343"/>
            <a:ext cx="4455955" cy="312539"/>
            <a:chOff x="1526416" y="2602314"/>
            <a:chExt cx="5878937" cy="370525"/>
          </a:xfrm>
        </p:grpSpPr>
        <p:sp>
          <p:nvSpPr>
            <p:cNvPr id="12" name="TextBox 11"/>
            <p:cNvSpPr txBox="1"/>
            <p:nvPr/>
          </p:nvSpPr>
          <p:spPr>
            <a:xfrm>
              <a:off x="1764407" y="2603507"/>
              <a:ext cx="564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Established in </a:t>
              </a:r>
              <a:r>
                <a:rPr lang="en-US" dirty="0" smtClean="0"/>
                <a:t>1998</a:t>
              </a:r>
              <a:endParaRPr lang="en-US" dirty="0"/>
            </a:p>
          </p:txBody>
        </p:sp>
        <p:grpSp>
          <p:nvGrpSpPr>
            <p:cNvPr id="13" name="Google Shape;18031;p92"/>
            <p:cNvGrpSpPr/>
            <p:nvPr/>
          </p:nvGrpSpPr>
          <p:grpSpPr>
            <a:xfrm>
              <a:off x="1526416" y="2602314"/>
              <a:ext cx="235079" cy="309093"/>
              <a:chOff x="-39783425" y="2337925"/>
              <a:chExt cx="275700" cy="318350"/>
            </a:xfrm>
          </p:grpSpPr>
          <p:sp>
            <p:nvSpPr>
              <p:cNvPr id="14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9176" y="2195525"/>
            <a:ext cx="6059673" cy="1251060"/>
            <a:chOff x="1542553" y="3097840"/>
            <a:chExt cx="7755994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764407" y="3097840"/>
              <a:ext cx="75341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XYZ Company is renowned for its 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Galaxy </a:t>
              </a:r>
              <a:r>
                <a:rPr lang="en-US" dirty="0"/>
                <a:t>series of </a:t>
              </a:r>
              <a:r>
                <a:rPr lang="en-US" dirty="0" smtClean="0"/>
                <a:t>smartphones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tablets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QLED </a:t>
              </a:r>
              <a:r>
                <a:rPr lang="en-US" dirty="0"/>
                <a:t>and OLED </a:t>
              </a:r>
              <a:r>
                <a:rPr lang="en-US" dirty="0" smtClean="0"/>
                <a:t>Monitor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Television</a:t>
              </a:r>
              <a:endParaRPr lang="en-US" dirty="0"/>
            </a:p>
          </p:txBody>
        </p:sp>
        <p:grpSp>
          <p:nvGrpSpPr>
            <p:cNvPr id="18" name="Google Shape;18031;p92"/>
            <p:cNvGrpSpPr/>
            <p:nvPr/>
          </p:nvGrpSpPr>
          <p:grpSpPr>
            <a:xfrm>
              <a:off x="1542553" y="3117571"/>
              <a:ext cx="235079" cy="309093"/>
              <a:chOff x="-39783425" y="2337925"/>
              <a:chExt cx="275700" cy="318350"/>
            </a:xfrm>
          </p:grpSpPr>
          <p:sp>
            <p:nvSpPr>
              <p:cNvPr id="19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59176" y="3309300"/>
            <a:ext cx="6383230" cy="1017972"/>
            <a:chOff x="1535274" y="4686669"/>
            <a:chExt cx="7943578" cy="1213829"/>
          </a:xfrm>
        </p:grpSpPr>
        <p:sp>
          <p:nvSpPr>
            <p:cNvPr id="22" name="TextBox 21"/>
            <p:cNvSpPr txBox="1"/>
            <p:nvPr/>
          </p:nvSpPr>
          <p:spPr>
            <a:xfrm>
              <a:off x="1764407" y="4700169"/>
              <a:ext cx="77144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company's semiconductor division is a major supplier of memory chips, processors, and display panels, serving both its own products and other leading tech brands.</a:t>
              </a:r>
            </a:p>
            <a:p>
              <a:endParaRPr lang="en-US" dirty="0"/>
            </a:p>
          </p:txBody>
        </p:sp>
        <p:grpSp>
          <p:nvGrpSpPr>
            <p:cNvPr id="23" name="Google Shape;18031;p92"/>
            <p:cNvGrpSpPr/>
            <p:nvPr/>
          </p:nvGrpSpPr>
          <p:grpSpPr>
            <a:xfrm>
              <a:off x="1535274" y="4686669"/>
              <a:ext cx="235079" cy="309093"/>
              <a:chOff x="-39783425" y="2337925"/>
              <a:chExt cx="275700" cy="318350"/>
            </a:xfrm>
          </p:grpSpPr>
          <p:sp>
            <p:nvSpPr>
              <p:cNvPr id="24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59176" y="4145429"/>
            <a:ext cx="6942336" cy="602417"/>
            <a:chOff x="1526415" y="5749693"/>
            <a:chExt cx="8596380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1764407" y="5749693"/>
              <a:ext cx="8358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Through groundbreaking innovations like foldable smartphones, AI-powered appliances, and its Internet of Things (</a:t>
              </a:r>
              <a:r>
                <a:rPr lang="en-US" dirty="0" err="1"/>
                <a:t>IoT</a:t>
              </a:r>
              <a:r>
                <a:rPr lang="en-US" dirty="0"/>
                <a:t>) platform</a:t>
              </a:r>
            </a:p>
          </p:txBody>
        </p:sp>
        <p:grpSp>
          <p:nvGrpSpPr>
            <p:cNvPr id="28" name="Google Shape;18031;p92"/>
            <p:cNvGrpSpPr/>
            <p:nvPr/>
          </p:nvGrpSpPr>
          <p:grpSpPr>
            <a:xfrm>
              <a:off x="1526415" y="5763765"/>
              <a:ext cx="235079" cy="309093"/>
              <a:chOff x="-39783425" y="2337925"/>
              <a:chExt cx="275700" cy="318350"/>
            </a:xfrm>
          </p:grpSpPr>
          <p:sp>
            <p:nvSpPr>
              <p:cNvPr id="29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46483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OUR SPECIALITY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806977"/>
            <a:ext cx="2083800" cy="1980823"/>
            <a:chOff x="457200" y="1806977"/>
            <a:chExt cx="2083800" cy="1980823"/>
          </a:xfrm>
        </p:grpSpPr>
        <p:sp>
          <p:nvSpPr>
            <p:cNvPr id="157" name="Google Shape;157;p16"/>
            <p:cNvSpPr txBox="1"/>
            <p:nvPr/>
          </p:nvSpPr>
          <p:spPr>
            <a:xfrm>
              <a:off x="457200" y="1806977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</a:t>
              </a:r>
              <a:r>
                <a:rPr lang="en-GB" sz="1800" b="1" dirty="0" smtClean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</a:t>
              </a:r>
              <a:endParaRPr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 smtClean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 fulfil</a:t>
              </a:r>
              <a:endParaRPr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</a:t>
              </a:r>
              <a:r>
                <a:rPr lang="en-GB" sz="1800" b="1" dirty="0" smtClean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</a:t>
              </a:r>
              <a:endParaRPr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03000" y="1806977"/>
            <a:ext cx="2083800" cy="1980825"/>
            <a:chOff x="6603000" y="1806977"/>
            <a:chExt cx="2083800" cy="1980825"/>
          </a:xfrm>
        </p:grpSpPr>
        <p:sp>
          <p:nvSpPr>
            <p:cNvPr id="166" name="Google Shape;166;p16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 smtClean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 &amp; Improve</a:t>
              </a:r>
              <a:endParaRPr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 smtClean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 Results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6603000" y="1806977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</a:t>
              </a:r>
              <a:r>
                <a:rPr lang="en-GB" sz="1800" b="1" dirty="0" smtClean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New 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grpSp>
          <p:nvGrpSpPr>
            <p:cNvPr id="173" name="Google Shape;173;p16"/>
            <p:cNvGrpSpPr/>
            <p:nvPr/>
          </p:nvGrpSpPr>
          <p:grpSpPr>
            <a:xfrm>
              <a:off x="3068763" y="1350000"/>
              <a:ext cx="3006479" cy="3126017"/>
              <a:chOff x="3068763" y="1350000"/>
              <a:chExt cx="3006479" cy="3126017"/>
            </a:xfrm>
          </p:grpSpPr>
          <p:sp>
            <p:nvSpPr>
              <p:cNvPr id="183" name="Google Shape;183;p16"/>
              <p:cNvSpPr/>
              <p:nvPr/>
            </p:nvSpPr>
            <p:spPr>
              <a:xfrm>
                <a:off x="4873876" y="1870609"/>
                <a:ext cx="1201366" cy="1041445"/>
              </a:xfrm>
              <a:custGeom>
                <a:avLst/>
                <a:gdLst/>
                <a:ahLst/>
                <a:cxnLst/>
                <a:rect l="l" t="t" r="r" b="b"/>
                <a:pathLst>
                  <a:path w="18025" h="15625" extrusionOk="0">
                    <a:moveTo>
                      <a:pt x="4499" y="1"/>
                    </a:moveTo>
                    <a:lnTo>
                      <a:pt x="0" y="7813"/>
                    </a:lnTo>
                    <a:lnTo>
                      <a:pt x="4499" y="15624"/>
                    </a:lnTo>
                    <a:lnTo>
                      <a:pt x="13526" y="15624"/>
                    </a:lnTo>
                    <a:lnTo>
                      <a:pt x="18025" y="7813"/>
                    </a:lnTo>
                    <a:lnTo>
                      <a:pt x="13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068763" y="1870609"/>
                <a:ext cx="1203432" cy="1041445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5" extrusionOk="0">
                    <a:moveTo>
                      <a:pt x="4499" y="1"/>
                    </a:moveTo>
                    <a:lnTo>
                      <a:pt x="1" y="7813"/>
                    </a:lnTo>
                    <a:lnTo>
                      <a:pt x="4499" y="15624"/>
                    </a:lnTo>
                    <a:lnTo>
                      <a:pt x="13527" y="15624"/>
                    </a:lnTo>
                    <a:lnTo>
                      <a:pt x="18056" y="7813"/>
                    </a:lnTo>
                    <a:lnTo>
                      <a:pt x="135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5557348" y="2139789"/>
                <a:ext cx="144133" cy="14413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068763" y="2911962"/>
                <a:ext cx="1203432" cy="1043378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54" extrusionOk="0">
                    <a:moveTo>
                      <a:pt x="4499" y="0"/>
                    </a:moveTo>
                    <a:lnTo>
                      <a:pt x="1" y="7842"/>
                    </a:lnTo>
                    <a:lnTo>
                      <a:pt x="4499" y="15654"/>
                    </a:lnTo>
                    <a:lnTo>
                      <a:pt x="13527" y="15654"/>
                    </a:lnTo>
                    <a:lnTo>
                      <a:pt x="18056" y="7842"/>
                    </a:lnTo>
                    <a:lnTo>
                      <a:pt x="135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3970286" y="3434638"/>
                <a:ext cx="1203432" cy="1041379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4" extrusionOk="0">
                    <a:moveTo>
                      <a:pt x="4530" y="0"/>
                    </a:moveTo>
                    <a:lnTo>
                      <a:pt x="1" y="7812"/>
                    </a:lnTo>
                    <a:lnTo>
                      <a:pt x="4530" y="15624"/>
                    </a:lnTo>
                    <a:lnTo>
                      <a:pt x="13557" y="15624"/>
                    </a:lnTo>
                    <a:lnTo>
                      <a:pt x="18056" y="7812"/>
                    </a:lnTo>
                    <a:lnTo>
                      <a:pt x="135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" name="Google Shape;180;p16"/>
              <p:cNvGrpSpPr/>
              <p:nvPr/>
            </p:nvGrpSpPr>
            <p:grpSpPr>
              <a:xfrm>
                <a:off x="4365754" y="3748609"/>
                <a:ext cx="414561" cy="413471"/>
                <a:chOff x="-4570325" y="2405775"/>
                <a:chExt cx="294600" cy="293825"/>
              </a:xfrm>
            </p:grpSpPr>
            <p:sp>
              <p:nvSpPr>
                <p:cNvPr id="181" name="Google Shape;181;p16"/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6"/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" name="Google Shape;184;p16"/>
              <p:cNvSpPr/>
              <p:nvPr/>
            </p:nvSpPr>
            <p:spPr>
              <a:xfrm>
                <a:off x="3442729" y="2211855"/>
                <a:ext cx="413435" cy="41234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4873876" y="2911962"/>
                <a:ext cx="1201366" cy="1043378"/>
              </a:xfrm>
              <a:custGeom>
                <a:avLst/>
                <a:gdLst/>
                <a:ahLst/>
                <a:cxnLst/>
                <a:rect l="l" t="t" r="r" b="b"/>
                <a:pathLst>
                  <a:path w="18025" h="15654" extrusionOk="0">
                    <a:moveTo>
                      <a:pt x="4499" y="0"/>
                    </a:moveTo>
                    <a:lnTo>
                      <a:pt x="0" y="7842"/>
                    </a:lnTo>
                    <a:lnTo>
                      <a:pt x="4499" y="15654"/>
                    </a:lnTo>
                    <a:lnTo>
                      <a:pt x="13526" y="15654"/>
                    </a:lnTo>
                    <a:lnTo>
                      <a:pt x="18025" y="7842"/>
                    </a:lnTo>
                    <a:lnTo>
                      <a:pt x="13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65067" y="3240918"/>
                <a:ext cx="418994" cy="38546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3970286" y="1350000"/>
                <a:ext cx="1203432" cy="1041379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4" extrusionOk="0">
                    <a:moveTo>
                      <a:pt x="4530" y="0"/>
                    </a:moveTo>
                    <a:lnTo>
                      <a:pt x="1" y="7812"/>
                    </a:lnTo>
                    <a:lnTo>
                      <a:pt x="4530" y="15624"/>
                    </a:lnTo>
                    <a:lnTo>
                      <a:pt x="13557" y="15624"/>
                    </a:lnTo>
                    <a:lnTo>
                      <a:pt x="18056" y="7812"/>
                    </a:lnTo>
                    <a:lnTo>
                      <a:pt x="135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" name="Google Shape;188;p16"/>
              <p:cNvGrpSpPr/>
              <p:nvPr/>
            </p:nvGrpSpPr>
            <p:grpSpPr>
              <a:xfrm>
                <a:off x="4348504" y="1646772"/>
                <a:ext cx="449066" cy="447834"/>
                <a:chOff x="-30805300" y="1938725"/>
                <a:chExt cx="291450" cy="290650"/>
              </a:xfrm>
            </p:grpSpPr>
            <p:sp>
              <p:nvSpPr>
                <p:cNvPr id="189" name="Google Shape;189;p16"/>
                <p:cNvSpPr/>
                <p:nvPr/>
              </p:nvSpPr>
              <p:spPr>
                <a:xfrm>
                  <a:off x="-30805300" y="1938725"/>
                  <a:ext cx="291450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26" extrusionOk="0">
                      <a:moveTo>
                        <a:pt x="6806" y="694"/>
                      </a:moveTo>
                      <a:lnTo>
                        <a:pt x="6806" y="1450"/>
                      </a:lnTo>
                      <a:lnTo>
                        <a:pt x="6112" y="1450"/>
                      </a:lnTo>
                      <a:lnTo>
                        <a:pt x="6112" y="694"/>
                      </a:lnTo>
                      <a:close/>
                      <a:moveTo>
                        <a:pt x="10586" y="4821"/>
                      </a:moveTo>
                      <a:cubicBezTo>
                        <a:pt x="10807" y="4821"/>
                        <a:pt x="10964" y="5010"/>
                        <a:pt x="10964" y="5199"/>
                      </a:cubicBezTo>
                      <a:cubicBezTo>
                        <a:pt x="10964" y="5388"/>
                        <a:pt x="10807" y="5545"/>
                        <a:pt x="10586" y="5545"/>
                      </a:cubicBezTo>
                      <a:lnTo>
                        <a:pt x="8570" y="5545"/>
                      </a:lnTo>
                      <a:cubicBezTo>
                        <a:pt x="8349" y="5545"/>
                        <a:pt x="8192" y="5388"/>
                        <a:pt x="8192" y="5199"/>
                      </a:cubicBezTo>
                      <a:cubicBezTo>
                        <a:pt x="8192" y="5010"/>
                        <a:pt x="8349" y="4821"/>
                        <a:pt x="8570" y="4821"/>
                      </a:cubicBezTo>
                      <a:close/>
                      <a:moveTo>
                        <a:pt x="6459" y="3529"/>
                      </a:moveTo>
                      <a:cubicBezTo>
                        <a:pt x="7089" y="3529"/>
                        <a:pt x="7656" y="3844"/>
                        <a:pt x="7971" y="4411"/>
                      </a:cubicBezTo>
                      <a:cubicBezTo>
                        <a:pt x="7688" y="4600"/>
                        <a:pt x="7499" y="4915"/>
                        <a:pt x="7499" y="5262"/>
                      </a:cubicBezTo>
                      <a:cubicBezTo>
                        <a:pt x="7499" y="5388"/>
                        <a:pt x="7530" y="5545"/>
                        <a:pt x="7562" y="5672"/>
                      </a:cubicBezTo>
                      <a:cubicBezTo>
                        <a:pt x="7121" y="5703"/>
                        <a:pt x="6806" y="6113"/>
                        <a:pt x="6806" y="6585"/>
                      </a:cubicBezTo>
                      <a:cubicBezTo>
                        <a:pt x="6806" y="6680"/>
                        <a:pt x="6806" y="6774"/>
                        <a:pt x="6869" y="6900"/>
                      </a:cubicBezTo>
                      <a:cubicBezTo>
                        <a:pt x="6743" y="6932"/>
                        <a:pt x="6617" y="6932"/>
                        <a:pt x="6459" y="6932"/>
                      </a:cubicBezTo>
                      <a:cubicBezTo>
                        <a:pt x="5514" y="6932"/>
                        <a:pt x="4758" y="6176"/>
                        <a:pt x="4758" y="5230"/>
                      </a:cubicBezTo>
                      <a:cubicBezTo>
                        <a:pt x="4758" y="4285"/>
                        <a:pt x="5514" y="3529"/>
                        <a:pt x="6459" y="3529"/>
                      </a:cubicBezTo>
                      <a:close/>
                      <a:moveTo>
                        <a:pt x="9893" y="6207"/>
                      </a:moveTo>
                      <a:cubicBezTo>
                        <a:pt x="10082" y="6207"/>
                        <a:pt x="10240" y="6365"/>
                        <a:pt x="10240" y="6585"/>
                      </a:cubicBezTo>
                      <a:cubicBezTo>
                        <a:pt x="10240" y="6774"/>
                        <a:pt x="10082" y="6932"/>
                        <a:pt x="9893" y="6932"/>
                      </a:cubicBezTo>
                      <a:lnTo>
                        <a:pt x="7845" y="6932"/>
                      </a:lnTo>
                      <a:cubicBezTo>
                        <a:pt x="7656" y="6932"/>
                        <a:pt x="7499" y="6774"/>
                        <a:pt x="7499" y="6585"/>
                      </a:cubicBezTo>
                      <a:cubicBezTo>
                        <a:pt x="7499" y="6365"/>
                        <a:pt x="7656" y="6207"/>
                        <a:pt x="7845" y="6207"/>
                      </a:cubicBezTo>
                      <a:close/>
                      <a:moveTo>
                        <a:pt x="9231" y="7562"/>
                      </a:moveTo>
                      <a:cubicBezTo>
                        <a:pt x="9420" y="7562"/>
                        <a:pt x="9578" y="7719"/>
                        <a:pt x="9578" y="7908"/>
                      </a:cubicBezTo>
                      <a:cubicBezTo>
                        <a:pt x="9578" y="8097"/>
                        <a:pt x="9420" y="8255"/>
                        <a:pt x="9231" y="8255"/>
                      </a:cubicBezTo>
                      <a:lnTo>
                        <a:pt x="7845" y="8255"/>
                      </a:lnTo>
                      <a:cubicBezTo>
                        <a:pt x="7656" y="8255"/>
                        <a:pt x="7499" y="8097"/>
                        <a:pt x="7499" y="7908"/>
                      </a:cubicBezTo>
                      <a:cubicBezTo>
                        <a:pt x="7499" y="7719"/>
                        <a:pt x="7656" y="7562"/>
                        <a:pt x="7845" y="7562"/>
                      </a:cubicBezTo>
                      <a:close/>
                      <a:moveTo>
                        <a:pt x="6595" y="2171"/>
                      </a:moveTo>
                      <a:cubicBezTo>
                        <a:pt x="7889" y="2171"/>
                        <a:pt x="8963" y="3033"/>
                        <a:pt x="9389" y="4159"/>
                      </a:cubicBezTo>
                      <a:lnTo>
                        <a:pt x="8633" y="4159"/>
                      </a:lnTo>
                      <a:cubicBezTo>
                        <a:pt x="8223" y="3340"/>
                        <a:pt x="7404" y="2805"/>
                        <a:pt x="6459" y="2805"/>
                      </a:cubicBezTo>
                      <a:cubicBezTo>
                        <a:pt x="5136" y="2805"/>
                        <a:pt x="4065" y="3844"/>
                        <a:pt x="4065" y="5199"/>
                      </a:cubicBezTo>
                      <a:cubicBezTo>
                        <a:pt x="4065" y="6522"/>
                        <a:pt x="5136" y="7593"/>
                        <a:pt x="6459" y="7593"/>
                      </a:cubicBezTo>
                      <a:cubicBezTo>
                        <a:pt x="6617" y="7593"/>
                        <a:pt x="6743" y="7593"/>
                        <a:pt x="6900" y="7562"/>
                      </a:cubicBezTo>
                      <a:lnTo>
                        <a:pt x="6900" y="7562"/>
                      </a:lnTo>
                      <a:cubicBezTo>
                        <a:pt x="6869" y="7688"/>
                        <a:pt x="6806" y="7782"/>
                        <a:pt x="6806" y="7940"/>
                      </a:cubicBezTo>
                      <a:cubicBezTo>
                        <a:pt x="6806" y="8066"/>
                        <a:pt x="6806" y="8192"/>
                        <a:pt x="6869" y="8255"/>
                      </a:cubicBezTo>
                      <a:cubicBezTo>
                        <a:pt x="6743" y="8255"/>
                        <a:pt x="6585" y="8318"/>
                        <a:pt x="6459" y="8318"/>
                      </a:cubicBezTo>
                      <a:cubicBezTo>
                        <a:pt x="4758" y="8318"/>
                        <a:pt x="3403" y="6932"/>
                        <a:pt x="3403" y="5230"/>
                      </a:cubicBezTo>
                      <a:cubicBezTo>
                        <a:pt x="3403" y="3529"/>
                        <a:pt x="4758" y="2174"/>
                        <a:pt x="6459" y="2174"/>
                      </a:cubicBezTo>
                      <a:cubicBezTo>
                        <a:pt x="6505" y="2172"/>
                        <a:pt x="6550" y="2171"/>
                        <a:pt x="6595" y="2171"/>
                      </a:cubicBezTo>
                      <a:close/>
                      <a:moveTo>
                        <a:pt x="8538" y="8917"/>
                      </a:moveTo>
                      <a:cubicBezTo>
                        <a:pt x="8759" y="8917"/>
                        <a:pt x="8916" y="9074"/>
                        <a:pt x="8916" y="9295"/>
                      </a:cubicBezTo>
                      <a:cubicBezTo>
                        <a:pt x="8853" y="9484"/>
                        <a:pt x="8696" y="9641"/>
                        <a:pt x="8538" y="9641"/>
                      </a:cubicBezTo>
                      <a:lnTo>
                        <a:pt x="7877" y="9641"/>
                      </a:lnTo>
                      <a:cubicBezTo>
                        <a:pt x="7688" y="9641"/>
                        <a:pt x="7530" y="9484"/>
                        <a:pt x="7530" y="9295"/>
                      </a:cubicBezTo>
                      <a:cubicBezTo>
                        <a:pt x="7530" y="9074"/>
                        <a:pt x="7688" y="8917"/>
                        <a:pt x="7877" y="8917"/>
                      </a:cubicBezTo>
                      <a:close/>
                      <a:moveTo>
                        <a:pt x="3592" y="1765"/>
                      </a:moveTo>
                      <a:cubicBezTo>
                        <a:pt x="3655" y="2111"/>
                        <a:pt x="3655" y="2427"/>
                        <a:pt x="3592" y="2805"/>
                      </a:cubicBezTo>
                      <a:cubicBezTo>
                        <a:pt x="3025" y="3466"/>
                        <a:pt x="2710" y="4285"/>
                        <a:pt x="2710" y="5199"/>
                      </a:cubicBezTo>
                      <a:cubicBezTo>
                        <a:pt x="2710" y="7278"/>
                        <a:pt x="4411" y="8917"/>
                        <a:pt x="6459" y="8917"/>
                      </a:cubicBezTo>
                      <a:cubicBezTo>
                        <a:pt x="6585" y="8917"/>
                        <a:pt x="6743" y="8917"/>
                        <a:pt x="6869" y="8885"/>
                      </a:cubicBezTo>
                      <a:lnTo>
                        <a:pt x="6869" y="8885"/>
                      </a:lnTo>
                      <a:cubicBezTo>
                        <a:pt x="6806" y="9011"/>
                        <a:pt x="6774" y="9137"/>
                        <a:pt x="6774" y="9232"/>
                      </a:cubicBezTo>
                      <a:cubicBezTo>
                        <a:pt x="6774" y="9358"/>
                        <a:pt x="6806" y="9484"/>
                        <a:pt x="6806" y="9610"/>
                      </a:cubicBezTo>
                      <a:lnTo>
                        <a:pt x="4915" y="9610"/>
                      </a:lnTo>
                      <a:cubicBezTo>
                        <a:pt x="4537" y="9641"/>
                        <a:pt x="4096" y="9830"/>
                        <a:pt x="3781" y="10145"/>
                      </a:cubicBezTo>
                      <a:lnTo>
                        <a:pt x="3088" y="10870"/>
                      </a:lnTo>
                      <a:lnTo>
                        <a:pt x="788" y="8633"/>
                      </a:lnTo>
                      <a:lnTo>
                        <a:pt x="1544" y="7908"/>
                      </a:lnTo>
                      <a:cubicBezTo>
                        <a:pt x="1859" y="7593"/>
                        <a:pt x="2048" y="7152"/>
                        <a:pt x="2048" y="6680"/>
                      </a:cubicBezTo>
                      <a:lnTo>
                        <a:pt x="2048" y="3655"/>
                      </a:lnTo>
                      <a:cubicBezTo>
                        <a:pt x="2048" y="3592"/>
                        <a:pt x="2080" y="3498"/>
                        <a:pt x="2143" y="3435"/>
                      </a:cubicBezTo>
                      <a:lnTo>
                        <a:pt x="3592" y="1765"/>
                      </a:lnTo>
                      <a:close/>
                      <a:moveTo>
                        <a:pt x="5167" y="1"/>
                      </a:moveTo>
                      <a:cubicBezTo>
                        <a:pt x="4978" y="1"/>
                        <a:pt x="4821" y="158"/>
                        <a:pt x="4821" y="347"/>
                      </a:cubicBezTo>
                      <a:cubicBezTo>
                        <a:pt x="4821" y="536"/>
                        <a:pt x="4978" y="694"/>
                        <a:pt x="5167" y="694"/>
                      </a:cubicBezTo>
                      <a:lnTo>
                        <a:pt x="5514" y="694"/>
                      </a:lnTo>
                      <a:lnTo>
                        <a:pt x="5514" y="1576"/>
                      </a:lnTo>
                      <a:cubicBezTo>
                        <a:pt x="5136" y="1702"/>
                        <a:pt x="4726" y="1891"/>
                        <a:pt x="4380" y="2111"/>
                      </a:cubicBezTo>
                      <a:cubicBezTo>
                        <a:pt x="4380" y="1796"/>
                        <a:pt x="4317" y="1481"/>
                        <a:pt x="4222" y="1229"/>
                      </a:cubicBezTo>
                      <a:lnTo>
                        <a:pt x="4159" y="977"/>
                      </a:lnTo>
                      <a:cubicBezTo>
                        <a:pt x="4096" y="851"/>
                        <a:pt x="4033" y="788"/>
                        <a:pt x="3907" y="757"/>
                      </a:cubicBezTo>
                      <a:cubicBezTo>
                        <a:pt x="3872" y="739"/>
                        <a:pt x="3839" y="731"/>
                        <a:pt x="3808" y="731"/>
                      </a:cubicBezTo>
                      <a:cubicBezTo>
                        <a:pt x="3728" y="731"/>
                        <a:pt x="3660" y="783"/>
                        <a:pt x="3592" y="851"/>
                      </a:cubicBezTo>
                      <a:lnTo>
                        <a:pt x="1702" y="2962"/>
                      </a:lnTo>
                      <a:cubicBezTo>
                        <a:pt x="1544" y="3151"/>
                        <a:pt x="1418" y="3372"/>
                        <a:pt x="1418" y="3624"/>
                      </a:cubicBezTo>
                      <a:lnTo>
                        <a:pt x="1418" y="6648"/>
                      </a:lnTo>
                      <a:cubicBezTo>
                        <a:pt x="1418" y="6932"/>
                        <a:pt x="1292" y="7152"/>
                        <a:pt x="1103" y="7373"/>
                      </a:cubicBezTo>
                      <a:lnTo>
                        <a:pt x="127" y="8349"/>
                      </a:lnTo>
                      <a:cubicBezTo>
                        <a:pt x="64" y="8412"/>
                        <a:pt x="1" y="8507"/>
                        <a:pt x="1" y="8570"/>
                      </a:cubicBezTo>
                      <a:cubicBezTo>
                        <a:pt x="1" y="8664"/>
                        <a:pt x="32" y="8790"/>
                        <a:pt x="127" y="8822"/>
                      </a:cubicBezTo>
                      <a:lnTo>
                        <a:pt x="2867" y="11531"/>
                      </a:lnTo>
                      <a:cubicBezTo>
                        <a:pt x="2930" y="11594"/>
                        <a:pt x="3025" y="11626"/>
                        <a:pt x="3116" y="11626"/>
                      </a:cubicBezTo>
                      <a:cubicBezTo>
                        <a:pt x="3206" y="11626"/>
                        <a:pt x="3293" y="11594"/>
                        <a:pt x="3340" y="11531"/>
                      </a:cubicBezTo>
                      <a:lnTo>
                        <a:pt x="4348" y="10555"/>
                      </a:lnTo>
                      <a:cubicBezTo>
                        <a:pt x="4537" y="10366"/>
                        <a:pt x="4758" y="10240"/>
                        <a:pt x="5041" y="10240"/>
                      </a:cubicBezTo>
                      <a:lnTo>
                        <a:pt x="8601" y="10240"/>
                      </a:lnTo>
                      <a:cubicBezTo>
                        <a:pt x="9137" y="10240"/>
                        <a:pt x="9610" y="9767"/>
                        <a:pt x="9610" y="9200"/>
                      </a:cubicBezTo>
                      <a:cubicBezTo>
                        <a:pt x="9610" y="9106"/>
                        <a:pt x="9578" y="8948"/>
                        <a:pt x="9547" y="8822"/>
                      </a:cubicBezTo>
                      <a:cubicBezTo>
                        <a:pt x="9956" y="8696"/>
                        <a:pt x="10303" y="8318"/>
                        <a:pt x="10303" y="7845"/>
                      </a:cubicBezTo>
                      <a:cubicBezTo>
                        <a:pt x="10303" y="7719"/>
                        <a:pt x="10240" y="7562"/>
                        <a:pt x="10208" y="7436"/>
                      </a:cubicBezTo>
                      <a:cubicBezTo>
                        <a:pt x="10649" y="7310"/>
                        <a:pt x="10964" y="6932"/>
                        <a:pt x="10964" y="6459"/>
                      </a:cubicBezTo>
                      <a:cubicBezTo>
                        <a:pt x="10964" y="6333"/>
                        <a:pt x="10933" y="6176"/>
                        <a:pt x="10870" y="6050"/>
                      </a:cubicBezTo>
                      <a:cubicBezTo>
                        <a:pt x="11027" y="6018"/>
                        <a:pt x="11185" y="5955"/>
                        <a:pt x="11342" y="5798"/>
                      </a:cubicBezTo>
                      <a:cubicBezTo>
                        <a:pt x="11563" y="5577"/>
                        <a:pt x="11657" y="5325"/>
                        <a:pt x="11657" y="5041"/>
                      </a:cubicBezTo>
                      <a:cubicBezTo>
                        <a:pt x="11657" y="4758"/>
                        <a:pt x="11563" y="4474"/>
                        <a:pt x="11342" y="4285"/>
                      </a:cubicBezTo>
                      <a:cubicBezTo>
                        <a:pt x="11122" y="4285"/>
                        <a:pt x="10870" y="4159"/>
                        <a:pt x="10586" y="4159"/>
                      </a:cubicBezTo>
                      <a:lnTo>
                        <a:pt x="10145" y="4159"/>
                      </a:lnTo>
                      <a:cubicBezTo>
                        <a:pt x="9767" y="2899"/>
                        <a:pt x="8790" y="1922"/>
                        <a:pt x="7530" y="1576"/>
                      </a:cubicBezTo>
                      <a:lnTo>
                        <a:pt x="7530" y="694"/>
                      </a:lnTo>
                      <a:lnTo>
                        <a:pt x="7877" y="694"/>
                      </a:lnTo>
                      <a:cubicBezTo>
                        <a:pt x="8097" y="694"/>
                        <a:pt x="8255" y="536"/>
                        <a:pt x="8255" y="347"/>
                      </a:cubicBezTo>
                      <a:cubicBezTo>
                        <a:pt x="8255" y="158"/>
                        <a:pt x="8097" y="1"/>
                        <a:pt x="7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16"/>
                <p:cNvSpPr/>
                <p:nvPr/>
              </p:nvSpPr>
              <p:spPr>
                <a:xfrm>
                  <a:off x="-30670625" y="2042700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1072" y="0"/>
                      </a:moveTo>
                      <a:cubicBezTo>
                        <a:pt x="883" y="0"/>
                        <a:pt x="725" y="158"/>
                        <a:pt x="725" y="378"/>
                      </a:cubicBezTo>
                      <a:lnTo>
                        <a:pt x="725" y="725"/>
                      </a:lnTo>
                      <a:lnTo>
                        <a:pt x="379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cubicBezTo>
                        <a:pt x="1" y="1260"/>
                        <a:pt x="158" y="1418"/>
                        <a:pt x="379" y="1418"/>
                      </a:cubicBezTo>
                      <a:lnTo>
                        <a:pt x="1041" y="1418"/>
                      </a:lnTo>
                      <a:cubicBezTo>
                        <a:pt x="1230" y="1418"/>
                        <a:pt x="1387" y="1260"/>
                        <a:pt x="1387" y="1071"/>
                      </a:cubicBezTo>
                      <a:lnTo>
                        <a:pt x="1387" y="410"/>
                      </a:ln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16"/>
              <p:cNvGrpSpPr/>
              <p:nvPr/>
            </p:nvGrpSpPr>
            <p:grpSpPr>
              <a:xfrm>
                <a:off x="3458125" y="3222698"/>
                <a:ext cx="420796" cy="421914"/>
                <a:chOff x="-2060175" y="2768875"/>
                <a:chExt cx="291450" cy="292225"/>
              </a:xfrm>
            </p:grpSpPr>
            <p:sp>
              <p:nvSpPr>
                <p:cNvPr id="192" name="Google Shape;192;p16"/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6"/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" name="Google Shape;176;p16"/>
            <p:cNvSpPr/>
            <p:nvPr/>
          </p:nvSpPr>
          <p:spPr>
            <a:xfrm>
              <a:off x="5392070" y="2078857"/>
              <a:ext cx="412345" cy="410128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Isosceles Triangle 1"/>
          <p:cNvSpPr/>
          <p:nvPr/>
        </p:nvSpPr>
        <p:spPr>
          <a:xfrm rot="18712697">
            <a:off x="-841273" y="-184805"/>
            <a:ext cx="2112936" cy="103293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8040269">
            <a:off x="7785468" y="4243190"/>
            <a:ext cx="2119748" cy="1072919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-267286" y="-84406"/>
            <a:ext cx="6668086" cy="4114798"/>
          </a:xfrm>
          <a:prstGeom prst="triangle">
            <a:avLst>
              <a:gd name="adj" fmla="val 533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3447273" y="1547963"/>
            <a:ext cx="6376808" cy="35955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659988" y="686191"/>
            <a:ext cx="1878037" cy="1054295"/>
            <a:chOff x="1645920" y="717452"/>
            <a:chExt cx="1878037" cy="1054295"/>
          </a:xfrm>
        </p:grpSpPr>
        <p:sp>
          <p:nvSpPr>
            <p:cNvPr id="5" name="TextBox 4"/>
            <p:cNvSpPr txBox="1"/>
            <p:nvPr/>
          </p:nvSpPr>
          <p:spPr>
            <a:xfrm>
              <a:off x="2103120" y="717452"/>
              <a:ext cx="1420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1998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45920" y="1125416"/>
              <a:ext cx="1801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/>
                <a:t>A Startup company with five employ and very little capital</a:t>
              </a:r>
              <a:endParaRPr lang="en-US" sz="1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243797" y="1025229"/>
              <a:ext cx="3130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552465" y="2567354"/>
            <a:ext cx="2166424" cy="1325642"/>
            <a:chOff x="5552465" y="2567354"/>
            <a:chExt cx="2166424" cy="132564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479174" y="2875131"/>
              <a:ext cx="3130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552465" y="2567354"/>
              <a:ext cx="2166424" cy="1325642"/>
              <a:chOff x="5552465" y="2567354"/>
              <a:chExt cx="2166424" cy="132564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358597" y="2567354"/>
                <a:ext cx="1041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2024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52465" y="3061999"/>
                <a:ext cx="2166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/>
                  <a:t>A biggest company of the country with more than 10,000 employ and 5 billion profit</a:t>
                </a:r>
                <a:endParaRPr lang="en-US" sz="1200" dirty="0"/>
              </a:p>
            </p:txBody>
          </p:sp>
        </p:grpSp>
      </p:grpSp>
      <p:cxnSp>
        <p:nvCxnSpPr>
          <p:cNvPr id="14" name="Straight Connector 13"/>
          <p:cNvCxnSpPr/>
          <p:nvPr/>
        </p:nvCxnSpPr>
        <p:spPr>
          <a:xfrm>
            <a:off x="302455" y="2511083"/>
            <a:ext cx="2018714" cy="228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41477" y="225083"/>
            <a:ext cx="2018714" cy="228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3564" y="1012534"/>
            <a:ext cx="6815797" cy="3263705"/>
            <a:chOff x="1293564" y="1012534"/>
            <a:chExt cx="6815797" cy="3263705"/>
          </a:xfrm>
        </p:grpSpPr>
        <p:sp>
          <p:nvSpPr>
            <p:cNvPr id="3" name="Rectangle 2"/>
            <p:cNvSpPr/>
            <p:nvPr/>
          </p:nvSpPr>
          <p:spPr>
            <a:xfrm>
              <a:off x="1293564" y="1012534"/>
              <a:ext cx="6815797" cy="326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09224" y="1273990"/>
              <a:ext cx="6218113" cy="2376575"/>
              <a:chOff x="710275" y="1281025"/>
              <a:chExt cx="7723500" cy="2363400"/>
            </a:xfrm>
          </p:grpSpPr>
          <p:grpSp>
            <p:nvGrpSpPr>
              <p:cNvPr id="1131" name="Google Shape;1131;p34"/>
              <p:cNvGrpSpPr/>
              <p:nvPr/>
            </p:nvGrpSpPr>
            <p:grpSpPr>
              <a:xfrm>
                <a:off x="710275" y="2367625"/>
                <a:ext cx="2149682" cy="1276800"/>
                <a:chOff x="710275" y="2367625"/>
                <a:chExt cx="2149682" cy="1276800"/>
              </a:xfrm>
            </p:grpSpPr>
            <p:sp>
              <p:nvSpPr>
                <p:cNvPr id="1132" name="Google Shape;1132;p34"/>
                <p:cNvSpPr/>
                <p:nvPr/>
              </p:nvSpPr>
              <p:spPr>
                <a:xfrm>
                  <a:off x="1583157" y="23676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4"/>
                <p:cNvSpPr/>
                <p:nvPr/>
              </p:nvSpPr>
              <p:spPr>
                <a:xfrm>
                  <a:off x="710275" y="31453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600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Lead in 5G</a:t>
                  </a:r>
                  <a:endParaRPr sz="160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136" name="Google Shape;1136;p34"/>
              <p:cNvGrpSpPr/>
              <p:nvPr/>
            </p:nvGrpSpPr>
            <p:grpSpPr>
              <a:xfrm>
                <a:off x="2277238" y="2005425"/>
                <a:ext cx="2149689" cy="1276800"/>
                <a:chOff x="2277238" y="2005425"/>
                <a:chExt cx="2149689" cy="1276800"/>
              </a:xfrm>
            </p:grpSpPr>
            <p:sp>
              <p:nvSpPr>
                <p:cNvPr id="1137" name="Google Shape;1137;p34"/>
                <p:cNvSpPr/>
                <p:nvPr/>
              </p:nvSpPr>
              <p:spPr>
                <a:xfrm>
                  <a:off x="3150127" y="20054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4"/>
                <p:cNvSpPr/>
                <p:nvPr/>
              </p:nvSpPr>
              <p:spPr>
                <a:xfrm>
                  <a:off x="2277238" y="27831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Expansion AI</a:t>
                  </a:r>
                  <a:endParaRPr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141" name="Google Shape;1141;p34"/>
              <p:cNvGrpSpPr/>
              <p:nvPr/>
            </p:nvGrpSpPr>
            <p:grpSpPr>
              <a:xfrm>
                <a:off x="3844209" y="1643225"/>
                <a:ext cx="2149697" cy="1276800"/>
                <a:chOff x="3844209" y="1643225"/>
                <a:chExt cx="2149697" cy="1276800"/>
              </a:xfrm>
            </p:grpSpPr>
            <p:sp>
              <p:nvSpPr>
                <p:cNvPr id="1142" name="Google Shape;1142;p34"/>
                <p:cNvSpPr/>
                <p:nvPr/>
              </p:nvSpPr>
              <p:spPr>
                <a:xfrm>
                  <a:off x="4717106" y="16432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4"/>
                <p:cNvSpPr/>
                <p:nvPr/>
              </p:nvSpPr>
              <p:spPr>
                <a:xfrm>
                  <a:off x="3844209" y="24209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200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Flexible Display</a:t>
                  </a:r>
                  <a:endParaRPr sz="120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48" name="Google Shape;1148;p34"/>
              <p:cNvSpPr/>
              <p:nvPr/>
            </p:nvSpPr>
            <p:spPr>
              <a:xfrm>
                <a:off x="6978175" y="1696500"/>
                <a:ext cx="1455600" cy="4083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1100" dirty="0" smtClean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Global Expansion</a:t>
                </a:r>
                <a:endParaRPr sz="11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151" name="Google Shape;1151;p34"/>
              <p:cNvGrpSpPr/>
              <p:nvPr/>
            </p:nvGrpSpPr>
            <p:grpSpPr>
              <a:xfrm>
                <a:off x="5411212" y="1281025"/>
                <a:ext cx="2149681" cy="1276800"/>
                <a:chOff x="5411212" y="1281025"/>
                <a:chExt cx="2149681" cy="1276800"/>
              </a:xfrm>
            </p:grpSpPr>
            <p:sp>
              <p:nvSpPr>
                <p:cNvPr id="1152" name="Google Shape;1152;p34"/>
                <p:cNvSpPr/>
                <p:nvPr/>
              </p:nvSpPr>
              <p:spPr>
                <a:xfrm>
                  <a:off x="6284093" y="12810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34"/>
                <p:cNvSpPr/>
                <p:nvPr/>
              </p:nvSpPr>
              <p:spPr>
                <a:xfrm>
                  <a:off x="5411212" y="20587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050" dirty="0" smtClean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Merging Technologies</a:t>
                  </a:r>
                  <a:endParaRPr sz="105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sp>
        <p:nvSpPr>
          <p:cNvPr id="29" name="Isosceles Triangle 28"/>
          <p:cNvSpPr/>
          <p:nvPr/>
        </p:nvSpPr>
        <p:spPr>
          <a:xfrm rot="10800000">
            <a:off x="2872660" y="0"/>
            <a:ext cx="3657601" cy="1399358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Google Shape;1130;p3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Goals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0241" y="0"/>
            <a:ext cx="5291436" cy="1679628"/>
            <a:chOff x="2579264" y="246701"/>
            <a:chExt cx="4109924" cy="956250"/>
          </a:xfrm>
        </p:grpSpPr>
        <p:sp>
          <p:nvSpPr>
            <p:cNvPr id="57" name="Isosceles Triangle 56"/>
            <p:cNvSpPr/>
            <p:nvPr/>
          </p:nvSpPr>
          <p:spPr>
            <a:xfrm rot="10800000">
              <a:off x="4320982" y="246701"/>
              <a:ext cx="2368206" cy="9554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Isosceles Triangle 1"/>
            <p:cNvSpPr/>
            <p:nvPr/>
          </p:nvSpPr>
          <p:spPr>
            <a:xfrm rot="10800000">
              <a:off x="2579264" y="247526"/>
              <a:ext cx="2358102" cy="9554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1" name="Google Shape;381;p20"/>
          <p:cNvSpPr txBox="1">
            <a:spLocks noGrp="1"/>
          </p:cNvSpPr>
          <p:nvPr>
            <p:ph type="title"/>
          </p:nvPr>
        </p:nvSpPr>
        <p:spPr>
          <a:xfrm>
            <a:off x="465197" y="-4219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 smtClean="0"/>
              <a:t>Product and Services</a:t>
            </a:r>
            <a:endParaRPr b="0" dirty="0"/>
          </a:p>
        </p:txBody>
      </p:sp>
      <p:sp>
        <p:nvSpPr>
          <p:cNvPr id="382" name="Google Shape;382;p20"/>
          <p:cNvSpPr/>
          <p:nvPr/>
        </p:nvSpPr>
        <p:spPr>
          <a:xfrm>
            <a:off x="7290183" y="1494574"/>
            <a:ext cx="20508" cy="51240"/>
          </a:xfrm>
          <a:custGeom>
            <a:avLst/>
            <a:gdLst/>
            <a:ahLst/>
            <a:cxnLst/>
            <a:rect l="l" t="t" r="r" b="b"/>
            <a:pathLst>
              <a:path w="694" h="173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0"/>
          <p:cNvGrpSpPr/>
          <p:nvPr/>
        </p:nvGrpSpPr>
        <p:grpSpPr>
          <a:xfrm>
            <a:off x="6170884" y="1166440"/>
            <a:ext cx="2260022" cy="2224333"/>
            <a:chOff x="6170884" y="1166440"/>
            <a:chExt cx="2260022" cy="2224333"/>
          </a:xfrm>
        </p:grpSpPr>
        <p:sp>
          <p:nvSpPr>
            <p:cNvPr id="384" name="Google Shape;384;p20"/>
            <p:cNvSpPr/>
            <p:nvPr/>
          </p:nvSpPr>
          <p:spPr>
            <a:xfrm>
              <a:off x="6170884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5" y="1"/>
                  </a:moveTo>
                  <a:cubicBezTo>
                    <a:pt x="18151" y="1"/>
                    <a:pt x="17367" y="299"/>
                    <a:pt x="16769" y="897"/>
                  </a:cubicBezTo>
                  <a:lnTo>
                    <a:pt x="1197" y="16470"/>
                  </a:lnTo>
                  <a:cubicBezTo>
                    <a:pt x="0" y="17666"/>
                    <a:pt x="0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3" y="20801"/>
                  </a:lnTo>
                  <a:cubicBezTo>
                    <a:pt x="37869" y="19605"/>
                    <a:pt x="37869" y="17666"/>
                    <a:pt x="36673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 txBox="1"/>
            <p:nvPr/>
          </p:nvSpPr>
          <p:spPr>
            <a:xfrm>
              <a:off x="6550341" y="2042956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Services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3" name="Google Shape;393;p20"/>
          <p:cNvGrpSpPr/>
          <p:nvPr/>
        </p:nvGrpSpPr>
        <p:grpSpPr>
          <a:xfrm>
            <a:off x="3499223" y="1166440"/>
            <a:ext cx="2260022" cy="2224333"/>
            <a:chOff x="3499223" y="1166440"/>
            <a:chExt cx="2260022" cy="2224333"/>
          </a:xfrm>
        </p:grpSpPr>
        <p:sp>
          <p:nvSpPr>
            <p:cNvPr id="394" name="Google Shape;394;p20"/>
            <p:cNvSpPr/>
            <p:nvPr/>
          </p:nvSpPr>
          <p:spPr>
            <a:xfrm>
              <a:off x="3499223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Home Appliances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3" name="Google Shape;403;p20"/>
          <p:cNvGrpSpPr/>
          <p:nvPr/>
        </p:nvGrpSpPr>
        <p:grpSpPr>
          <a:xfrm>
            <a:off x="2163302" y="2505116"/>
            <a:ext cx="2260082" cy="2224393"/>
            <a:chOff x="2163302" y="2505116"/>
            <a:chExt cx="2260082" cy="2224393"/>
          </a:xfrm>
        </p:grpSpPr>
        <p:sp>
          <p:nvSpPr>
            <p:cNvPr id="404" name="Google Shape;404;p20"/>
            <p:cNvSpPr/>
            <p:nvPr/>
          </p:nvSpPr>
          <p:spPr>
            <a:xfrm>
              <a:off x="2163302" y="2505116"/>
              <a:ext cx="2260082" cy="2224393"/>
            </a:xfrm>
            <a:custGeom>
              <a:avLst/>
              <a:gdLst/>
              <a:ahLst/>
              <a:cxnLst/>
              <a:rect l="l" t="t" r="r" b="b"/>
              <a:pathLst>
                <a:path w="37870" h="37272" extrusionOk="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 txBox="1"/>
            <p:nvPr/>
          </p:nvSpPr>
          <p:spPr>
            <a:xfrm>
              <a:off x="2532993" y="3372492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Computer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9" name="Google Shape;409;p20"/>
          <p:cNvGrpSpPr/>
          <p:nvPr/>
        </p:nvGrpSpPr>
        <p:grpSpPr>
          <a:xfrm>
            <a:off x="827442" y="1166440"/>
            <a:ext cx="2260022" cy="2224333"/>
            <a:chOff x="827442" y="1166440"/>
            <a:chExt cx="2260022" cy="2224333"/>
          </a:xfrm>
        </p:grpSpPr>
        <p:sp>
          <p:nvSpPr>
            <p:cNvPr id="410" name="Google Shape;410;p20"/>
            <p:cNvSpPr/>
            <p:nvPr/>
          </p:nvSpPr>
          <p:spPr>
            <a:xfrm>
              <a:off x="827442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 txBox="1"/>
            <p:nvPr/>
          </p:nvSpPr>
          <p:spPr>
            <a:xfrm>
              <a:off x="1218122" y="2033816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Smartphone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20"/>
          <p:cNvGrpSpPr/>
          <p:nvPr/>
        </p:nvGrpSpPr>
        <p:grpSpPr>
          <a:xfrm>
            <a:off x="4835083" y="2505116"/>
            <a:ext cx="2259962" cy="2224393"/>
            <a:chOff x="4835083" y="2505116"/>
            <a:chExt cx="2259962" cy="2224393"/>
          </a:xfrm>
        </p:grpSpPr>
        <p:sp>
          <p:nvSpPr>
            <p:cNvPr id="425" name="Google Shape;425;p20"/>
            <p:cNvSpPr/>
            <p:nvPr/>
          </p:nvSpPr>
          <p:spPr>
            <a:xfrm>
              <a:off x="4835083" y="2505116"/>
              <a:ext cx="2259962" cy="2224393"/>
            </a:xfrm>
            <a:custGeom>
              <a:avLst/>
              <a:gdLst/>
              <a:ahLst/>
              <a:cxnLst/>
              <a:rect l="l" t="t" r="r" b="b"/>
              <a:pathLst>
                <a:path w="37868" h="37272" extrusionOk="0">
                  <a:moveTo>
                    <a:pt x="18935" y="1"/>
                  </a:moveTo>
                  <a:cubicBezTo>
                    <a:pt x="18151" y="1"/>
                    <a:pt x="17367" y="300"/>
                    <a:pt x="16769" y="898"/>
                  </a:cubicBezTo>
                  <a:lnTo>
                    <a:pt x="1196" y="16471"/>
                  </a:lnTo>
                  <a:cubicBezTo>
                    <a:pt x="0" y="17667"/>
                    <a:pt x="0" y="19606"/>
                    <a:pt x="1196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2" y="36973"/>
                    <a:pt x="21100" y="36375"/>
                  </a:cubicBezTo>
                  <a:lnTo>
                    <a:pt x="36672" y="20802"/>
                  </a:lnTo>
                  <a:cubicBezTo>
                    <a:pt x="37867" y="19606"/>
                    <a:pt x="37867" y="17667"/>
                    <a:pt x="36672" y="16471"/>
                  </a:cubicBezTo>
                  <a:lnTo>
                    <a:pt x="21100" y="898"/>
                  </a:lnTo>
                  <a:cubicBezTo>
                    <a:pt x="20502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5204727" y="3204288"/>
              <a:ext cx="1625138" cy="720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Semiconductor component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rot="7987530">
            <a:off x="6994080" y="3636754"/>
            <a:ext cx="3346638" cy="18044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Diagonal Corner Rectangle 16"/>
          <p:cNvSpPr/>
          <p:nvPr/>
        </p:nvSpPr>
        <p:spPr>
          <a:xfrm>
            <a:off x="7548179" y="1931947"/>
            <a:ext cx="831714" cy="80805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oogle Shape;205;p17"/>
          <p:cNvGrpSpPr/>
          <p:nvPr/>
        </p:nvGrpSpPr>
        <p:grpSpPr>
          <a:xfrm>
            <a:off x="1814252" y="1807840"/>
            <a:ext cx="1336698" cy="2318100"/>
            <a:chOff x="1814302" y="1839475"/>
            <a:chExt cx="1336698" cy="2318100"/>
          </a:xfrm>
        </p:grpSpPr>
        <p:sp>
          <p:nvSpPr>
            <p:cNvPr id="42" name="Google Shape;206;p17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7;p17"/>
            <p:cNvSpPr txBox="1"/>
            <p:nvPr/>
          </p:nvSpPr>
          <p:spPr>
            <a:xfrm>
              <a:off x="1814302" y="3202818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50s Pro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" name="Round Diagonal Corner Rectangle 11"/>
          <p:cNvSpPr/>
          <p:nvPr/>
        </p:nvSpPr>
        <p:spPr>
          <a:xfrm>
            <a:off x="2124222" y="1939072"/>
            <a:ext cx="780756" cy="77349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Smartphone</a:t>
            </a:r>
            <a:endParaRPr dirty="0"/>
          </a:p>
        </p:txBody>
      </p:sp>
      <p:grpSp>
        <p:nvGrpSpPr>
          <p:cNvPr id="23" name="Group 22"/>
          <p:cNvGrpSpPr/>
          <p:nvPr/>
        </p:nvGrpSpPr>
        <p:grpSpPr>
          <a:xfrm>
            <a:off x="4610850" y="1839475"/>
            <a:ext cx="1309250" cy="2318100"/>
            <a:chOff x="4610850" y="1839475"/>
            <a:chExt cx="1309250" cy="2318100"/>
          </a:xfrm>
        </p:grpSpPr>
        <p:grpSp>
          <p:nvGrpSpPr>
            <p:cNvPr id="217" name="Google Shape;217;p17"/>
            <p:cNvGrpSpPr/>
            <p:nvPr/>
          </p:nvGrpSpPr>
          <p:grpSpPr>
            <a:xfrm>
              <a:off x="4610850" y="1839475"/>
              <a:ext cx="1309250" cy="2318100"/>
              <a:chOff x="4610850" y="1839475"/>
              <a:chExt cx="1309250" cy="2318100"/>
            </a:xfrm>
          </p:grpSpPr>
          <p:sp>
            <p:nvSpPr>
              <p:cNvPr id="218" name="Google Shape;218;p17"/>
              <p:cNvSpPr/>
              <p:nvPr/>
            </p:nvSpPr>
            <p:spPr>
              <a:xfrm rot="5400000">
                <a:off x="41064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 txBox="1"/>
              <p:nvPr/>
            </p:nvSpPr>
            <p:spPr>
              <a:xfrm>
                <a:off x="461085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J8a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" name="Round Diagonal Corner Rectangle 14"/>
            <p:cNvSpPr/>
            <p:nvPr/>
          </p:nvSpPr>
          <p:spPr>
            <a:xfrm>
              <a:off x="4816742" y="1939072"/>
              <a:ext cx="803301" cy="86360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529" y="1994622"/>
              <a:ext cx="658719" cy="75250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379950" y="1839475"/>
            <a:ext cx="1309250" cy="2318100"/>
            <a:chOff x="7379950" y="1839475"/>
            <a:chExt cx="1309250" cy="2318100"/>
          </a:xfrm>
        </p:grpSpPr>
        <p:grpSp>
          <p:nvGrpSpPr>
            <p:cNvPr id="229" name="Google Shape;229;p17"/>
            <p:cNvGrpSpPr/>
            <p:nvPr/>
          </p:nvGrpSpPr>
          <p:grpSpPr>
            <a:xfrm>
              <a:off x="7379950" y="1839475"/>
              <a:ext cx="1309250" cy="2318100"/>
              <a:chOff x="7379950" y="1839475"/>
              <a:chExt cx="1309250" cy="2318100"/>
            </a:xfrm>
          </p:grpSpPr>
          <p:sp>
            <p:nvSpPr>
              <p:cNvPr id="230" name="Google Shape;230;p17"/>
              <p:cNvSpPr/>
              <p:nvPr/>
            </p:nvSpPr>
            <p:spPr>
              <a:xfrm rot="5400000">
                <a:off x="68755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 txBox="1"/>
              <p:nvPr/>
            </p:nvSpPr>
            <p:spPr>
              <a:xfrm>
                <a:off x="737995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Galaxy Y6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15000" y="1994622"/>
              <a:ext cx="698072" cy="69807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7" y="1971378"/>
            <a:ext cx="768625" cy="76862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995400" y="1839475"/>
            <a:ext cx="1309250" cy="2318100"/>
            <a:chOff x="5995400" y="1839475"/>
            <a:chExt cx="1309250" cy="2318100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5995400" y="1839475"/>
              <a:ext cx="1309250" cy="2318100"/>
              <a:chOff x="5995400" y="1839475"/>
              <a:chExt cx="1309250" cy="2318100"/>
            </a:xfrm>
          </p:grpSpPr>
          <p:sp>
            <p:nvSpPr>
              <p:cNvPr id="224" name="Google Shape;224;p17"/>
              <p:cNvSpPr/>
              <p:nvPr/>
            </p:nvSpPr>
            <p:spPr>
              <a:xfrm rot="5400000">
                <a:off x="549100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 txBox="1"/>
              <p:nvPr/>
            </p:nvSpPr>
            <p:spPr>
              <a:xfrm>
                <a:off x="599540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Cam 09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" name="Round Diagonal Corner Rectangle 15"/>
            <p:cNvSpPr/>
            <p:nvPr/>
          </p:nvSpPr>
          <p:spPr>
            <a:xfrm>
              <a:off x="6140549" y="1939072"/>
              <a:ext cx="893298" cy="86360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4463" y="2018714"/>
              <a:ext cx="768324" cy="68898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226300" y="1839475"/>
            <a:ext cx="1309250" cy="2318100"/>
            <a:chOff x="3226300" y="1839475"/>
            <a:chExt cx="1309250" cy="2318100"/>
          </a:xfrm>
        </p:grpSpPr>
        <p:grpSp>
          <p:nvGrpSpPr>
            <p:cNvPr id="211" name="Google Shape;211;p17"/>
            <p:cNvGrpSpPr/>
            <p:nvPr/>
          </p:nvGrpSpPr>
          <p:grpSpPr>
            <a:xfrm>
              <a:off x="3226300" y="1839475"/>
              <a:ext cx="1309250" cy="2318100"/>
              <a:chOff x="3226300" y="1839475"/>
              <a:chExt cx="1309250" cy="2318100"/>
            </a:xfrm>
          </p:grpSpPr>
          <p:sp>
            <p:nvSpPr>
              <p:cNvPr id="212" name="Google Shape;212;p17"/>
              <p:cNvSpPr/>
              <p:nvPr/>
            </p:nvSpPr>
            <p:spPr>
              <a:xfrm rot="5400000">
                <a:off x="272190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 txBox="1"/>
              <p:nvPr/>
            </p:nvSpPr>
            <p:spPr>
              <a:xfrm>
                <a:off x="322630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Flip X9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17"/>
              <p:cNvSpPr txBox="1"/>
              <p:nvPr/>
            </p:nvSpPr>
            <p:spPr>
              <a:xfrm>
                <a:off x="3539535" y="2071525"/>
                <a:ext cx="682800" cy="52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3" name="Round Diagonal Corner Rectangle 12"/>
            <p:cNvSpPr/>
            <p:nvPr/>
          </p:nvSpPr>
          <p:spPr>
            <a:xfrm>
              <a:off x="3601329" y="2018714"/>
              <a:ext cx="687658" cy="78396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39453" y="2130346"/>
              <a:ext cx="582218" cy="58221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57100" y="1778982"/>
            <a:ext cx="1319427" cy="2318100"/>
            <a:chOff x="457100" y="1778982"/>
            <a:chExt cx="1319427" cy="2318100"/>
          </a:xfrm>
        </p:grpSpPr>
        <p:grpSp>
          <p:nvGrpSpPr>
            <p:cNvPr id="205" name="Google Shape;205;p17"/>
            <p:cNvGrpSpPr/>
            <p:nvPr/>
          </p:nvGrpSpPr>
          <p:grpSpPr>
            <a:xfrm>
              <a:off x="457100" y="1778982"/>
              <a:ext cx="1319427" cy="2318100"/>
              <a:chOff x="1841800" y="1839475"/>
              <a:chExt cx="1319427" cy="2318100"/>
            </a:xfrm>
          </p:grpSpPr>
          <p:sp>
            <p:nvSpPr>
              <p:cNvPr id="206" name="Google Shape;206;p17"/>
              <p:cNvSpPr/>
              <p:nvPr/>
            </p:nvSpPr>
            <p:spPr>
              <a:xfrm rot="5400000">
                <a:off x="13373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 txBox="1"/>
              <p:nvPr/>
            </p:nvSpPr>
            <p:spPr>
              <a:xfrm>
                <a:off x="1852027" y="3221089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A20 pro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" name="Round Diagonal Corner Rectangle 10"/>
            <p:cNvSpPr/>
            <p:nvPr/>
          </p:nvSpPr>
          <p:spPr>
            <a:xfrm>
              <a:off x="691947" y="1939072"/>
              <a:ext cx="773492" cy="773492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64" y="1989651"/>
              <a:ext cx="672333" cy="672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583</Words>
  <Application>Microsoft Office PowerPoint</Application>
  <PresentationFormat>On-screen Show (16:9)</PresentationFormat>
  <Paragraphs>197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Roboto</vt:lpstr>
      <vt:lpstr>Wingdings</vt:lpstr>
      <vt:lpstr>Arial</vt:lpstr>
      <vt:lpstr>Fira Sans Extra Condensed</vt:lpstr>
      <vt:lpstr>inherit</vt:lpstr>
      <vt:lpstr>Vrinda</vt:lpstr>
      <vt:lpstr>Fira Sans Extra Condensed SemiBold</vt:lpstr>
      <vt:lpstr>Calibri</vt:lpstr>
      <vt:lpstr>Fira Sans Extra Condensed Medium</vt:lpstr>
      <vt:lpstr>Trebuchet MS</vt:lpstr>
      <vt:lpstr>Business Strategies and Frameworks</vt:lpstr>
      <vt:lpstr>Welcome to our presentation</vt:lpstr>
      <vt:lpstr>XYZ Company</vt:lpstr>
      <vt:lpstr>PowerPoint Presentation</vt:lpstr>
      <vt:lpstr>PowerPoint Presentation</vt:lpstr>
      <vt:lpstr>OUR SPECIALITY</vt:lpstr>
      <vt:lpstr>PowerPoint Presentation</vt:lpstr>
      <vt:lpstr>Goals</vt:lpstr>
      <vt:lpstr>Product and Services</vt:lpstr>
      <vt:lpstr>Smartphone</vt:lpstr>
      <vt:lpstr>PowerPoint Presentation</vt:lpstr>
      <vt:lpstr>PowerPoint Presentation</vt:lpstr>
      <vt:lpstr>PowerPoint Presentation</vt:lpstr>
      <vt:lpstr>Home Appliances</vt:lpstr>
      <vt:lpstr>Semiconductor component</vt:lpstr>
      <vt:lpstr>Services we Offer</vt:lpstr>
      <vt:lpstr>Age wise use our products</vt:lpstr>
      <vt:lpstr>Market Analysis</vt:lpstr>
      <vt:lpstr>PowerPoint Presentation</vt:lpstr>
      <vt:lpstr>Balance Sheet of 2024</vt:lpstr>
      <vt:lpstr>PowerPoint Presentation</vt:lpstr>
      <vt:lpstr>PowerPoint Presentation</vt:lpstr>
      <vt:lpstr>PowerPoint Presentation</vt:lpstr>
      <vt:lpstr>PowerPoint Presentation</vt:lpstr>
      <vt:lpstr>Final thoughts 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Strategies and Frameworks</dc:title>
  <dc:creator>Raju</dc:creator>
  <cp:lastModifiedBy>CDT</cp:lastModifiedBy>
  <cp:revision>60</cp:revision>
  <dcterms:modified xsi:type="dcterms:W3CDTF">2024-12-07T00:53:54Z</dcterms:modified>
</cp:coreProperties>
</file>